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3"/>
  </p:sldMasterIdLst>
  <p:notesMasterIdLst>
    <p:notesMasterId r:id="rId73"/>
  </p:notesMasterIdLst>
  <p:sldIdLst>
    <p:sldId id="281" r:id="rId4"/>
    <p:sldId id="256" r:id="rId5"/>
    <p:sldId id="357" r:id="rId6"/>
    <p:sldId id="259" r:id="rId7"/>
    <p:sldId id="283" r:id="rId8"/>
    <p:sldId id="378" r:id="rId9"/>
    <p:sldId id="285" r:id="rId10"/>
    <p:sldId id="286" r:id="rId11"/>
    <p:sldId id="379" r:id="rId12"/>
    <p:sldId id="377" r:id="rId13"/>
    <p:sldId id="288" r:id="rId14"/>
    <p:sldId id="381" r:id="rId15"/>
    <p:sldId id="380" r:id="rId16"/>
    <p:sldId id="383" r:id="rId17"/>
    <p:sldId id="362" r:id="rId18"/>
    <p:sldId id="382" r:id="rId19"/>
    <p:sldId id="385" r:id="rId20"/>
    <p:sldId id="391" r:id="rId21"/>
    <p:sldId id="390" r:id="rId22"/>
    <p:sldId id="392" r:id="rId23"/>
    <p:sldId id="393" r:id="rId24"/>
    <p:sldId id="387" r:id="rId25"/>
    <p:sldId id="386" r:id="rId26"/>
    <p:sldId id="260" r:id="rId27"/>
    <p:sldId id="264" r:id="rId28"/>
    <p:sldId id="265" r:id="rId29"/>
    <p:sldId id="374" r:id="rId30"/>
    <p:sldId id="290" r:id="rId31"/>
    <p:sldId id="375" r:id="rId32"/>
    <p:sldId id="291" r:id="rId33"/>
    <p:sldId id="376" r:id="rId34"/>
    <p:sldId id="421" r:id="rId35"/>
    <p:sldId id="422" r:id="rId36"/>
    <p:sldId id="423" r:id="rId37"/>
    <p:sldId id="424" r:id="rId38"/>
    <p:sldId id="425" r:id="rId39"/>
    <p:sldId id="426" r:id="rId40"/>
    <p:sldId id="427" r:id="rId41"/>
    <p:sldId id="428" r:id="rId42"/>
    <p:sldId id="429" r:id="rId43"/>
    <p:sldId id="416" r:id="rId44"/>
    <p:sldId id="417" r:id="rId45"/>
    <p:sldId id="397" r:id="rId46"/>
    <p:sldId id="438" r:id="rId47"/>
    <p:sldId id="367" r:id="rId48"/>
    <p:sldId id="400" r:id="rId49"/>
    <p:sldId id="401" r:id="rId50"/>
    <p:sldId id="402" r:id="rId51"/>
    <p:sldId id="403" r:id="rId52"/>
    <p:sldId id="404" r:id="rId53"/>
    <p:sldId id="399" r:id="rId54"/>
    <p:sldId id="371" r:id="rId55"/>
    <p:sldId id="257" r:id="rId56"/>
    <p:sldId id="258" r:id="rId57"/>
    <p:sldId id="372" r:id="rId58"/>
    <p:sldId id="373" r:id="rId59"/>
    <p:sldId id="364" r:id="rId60"/>
    <p:sldId id="430" r:id="rId61"/>
    <p:sldId id="431" r:id="rId62"/>
    <p:sldId id="432" r:id="rId63"/>
    <p:sldId id="433" r:id="rId64"/>
    <p:sldId id="434" r:id="rId65"/>
    <p:sldId id="435" r:id="rId66"/>
    <p:sldId id="436" r:id="rId67"/>
    <p:sldId id="437" r:id="rId68"/>
    <p:sldId id="418" r:id="rId69"/>
    <p:sldId id="420" r:id="rId70"/>
    <p:sldId id="419" r:id="rId71"/>
    <p:sldId id="370" r:id="rId7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1F2"/>
    <a:srgbClr val="F0A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C3185B-3527-0C1E-6C6B-D90766C1A096}" v="2" dt="2024-10-14T11:53:36.7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notesMaster" Target="notesMasters/notesMaster1.xml"/><Relationship Id="rId78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customXml" Target="../customXml/item2.xml"/><Relationship Id="rId29" Type="http://schemas.openxmlformats.org/officeDocument/2006/relationships/slide" Target="slides/slide2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B0_9722895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7553565983409176"/>
          <c:y val="1.84525489072458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7.4750718585860479E-2"/>
          <c:y val="0.13891385767790262"/>
          <c:w val="0.9034498363091058"/>
          <c:h val="0.491107080716034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List10!$B$1</c:f>
              <c:strCache>
                <c:ptCount val="1"/>
                <c:pt idx="0">
                  <c:v>Text100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List10!$A$2:$A$40</c:f>
              <c:strCache>
                <c:ptCount val="37"/>
                <c:pt idx="0">
                  <c:v>Týnec nad Sázavou</c:v>
                </c:pt>
                <c:pt idx="1">
                  <c:v>Hořovice</c:v>
                </c:pt>
                <c:pt idx="2">
                  <c:v>Mnichovice</c:v>
                </c:pt>
                <c:pt idx="3">
                  <c:v>Uhlířské Janovice</c:v>
                </c:pt>
                <c:pt idx="4">
                  <c:v>Budyně nad Ohří</c:v>
                </c:pt>
                <c:pt idx="5">
                  <c:v>Neratovice</c:v>
                </c:pt>
                <c:pt idx="6">
                  <c:v>Kladno-Rozdělov</c:v>
                </c:pt>
                <c:pt idx="7">
                  <c:v>Čestlice</c:v>
                </c:pt>
                <c:pt idx="8">
                  <c:v>Praha-Radotín</c:v>
                </c:pt>
                <c:pt idx="9">
                  <c:v>Kladno, Nanebevzetí Panny Marie</c:v>
                </c:pt>
                <c:pt idx="10">
                  <c:v>Praha-Bubeneč</c:v>
                </c:pt>
                <c:pt idx="11">
                  <c:v>Praha-Chvaly</c:v>
                </c:pt>
                <c:pt idx="12">
                  <c:v>Kolín</c:v>
                </c:pt>
                <c:pt idx="13">
                  <c:v>Mníšek pod Brdy</c:v>
                </c:pt>
                <c:pt idx="14">
                  <c:v>Kostelec nad Černými Lesy</c:v>
                </c:pt>
                <c:pt idx="15">
                  <c:v>Zruč nad Sázavou</c:v>
                </c:pt>
                <c:pt idx="16">
                  <c:v>Praha-Uhříněves</c:v>
                </c:pt>
                <c:pt idx="17">
                  <c:v>Benešov</c:v>
                </c:pt>
                <c:pt idx="18">
                  <c:v>Hrádek</c:v>
                </c:pt>
                <c:pt idx="19">
                  <c:v>Nymburk</c:v>
                </c:pt>
                <c:pt idx="20">
                  <c:v>Sázava-Černé Budy</c:v>
                </c:pt>
                <c:pt idx="21">
                  <c:v>Praha-Žižkov</c:v>
                </c:pt>
                <c:pt idx="22">
                  <c:v>Nové Strašecí</c:v>
                </c:pt>
                <c:pt idx="23">
                  <c:v>Praha-Libeň</c:v>
                </c:pt>
                <c:pt idx="24">
                  <c:v>Beroun</c:v>
                </c:pt>
                <c:pt idx="25">
                  <c:v>Unhošť</c:v>
                </c:pt>
                <c:pt idx="26">
                  <c:v>Praha-Staré Město, sv. Jiljí</c:v>
                </c:pt>
                <c:pt idx="27">
                  <c:v>Štěchovice</c:v>
                </c:pt>
                <c:pt idx="28">
                  <c:v>Praha-Řepy</c:v>
                </c:pt>
                <c:pt idx="29">
                  <c:v>Lysá nad Labem</c:v>
                </c:pt>
                <c:pt idx="30">
                  <c:v>Praha-Karlín</c:v>
                </c:pt>
                <c:pt idx="31">
                  <c:v>Praha-Nové Město, sv. Vojtěcha</c:v>
                </c:pt>
                <c:pt idx="32">
                  <c:v>Žebrák</c:v>
                </c:pt>
                <c:pt idx="33">
                  <c:v>Praha-Řepy Panny Marie Vítězné</c:v>
                </c:pt>
                <c:pt idx="34">
                  <c:v>Praha-Spořilov</c:v>
                </c:pt>
                <c:pt idx="35">
                  <c:v>Praha-Podskalí</c:v>
                </c:pt>
                <c:pt idx="36">
                  <c:v>Praha-Kbely</c:v>
                </c:pt>
              </c:strCache>
            </c:strRef>
          </c:cat>
          <c:val>
            <c:numRef>
              <c:f>List10!$B$2:$B$40</c:f>
            </c:numRef>
          </c:val>
          <c:extLst>
            <c:ext xmlns:c16="http://schemas.microsoft.com/office/drawing/2014/chart" uri="{C3380CC4-5D6E-409C-BE32-E72D297353CC}">
              <c16:uniqueId val="{00000000-B56A-479F-B11A-B3A05F6005FD}"/>
            </c:ext>
          </c:extLst>
        </c:ser>
        <c:ser>
          <c:idx val="1"/>
          <c:order val="1"/>
          <c:tx>
            <c:strRef>
              <c:f>List10!$C$1</c:f>
              <c:strCache>
                <c:ptCount val="1"/>
                <c:pt idx="0">
                  <c:v>PŘEDPIS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List10!$A$2:$A$40</c:f>
              <c:strCache>
                <c:ptCount val="37"/>
                <c:pt idx="0">
                  <c:v>Týnec nad Sázavou</c:v>
                </c:pt>
                <c:pt idx="1">
                  <c:v>Hořovice</c:v>
                </c:pt>
                <c:pt idx="2">
                  <c:v>Mnichovice</c:v>
                </c:pt>
                <c:pt idx="3">
                  <c:v>Uhlířské Janovice</c:v>
                </c:pt>
                <c:pt idx="4">
                  <c:v>Budyně nad Ohří</c:v>
                </c:pt>
                <c:pt idx="5">
                  <c:v>Neratovice</c:v>
                </c:pt>
                <c:pt idx="6">
                  <c:v>Kladno-Rozdělov</c:v>
                </c:pt>
                <c:pt idx="7">
                  <c:v>Čestlice</c:v>
                </c:pt>
                <c:pt idx="8">
                  <c:v>Praha-Radotín</c:v>
                </c:pt>
                <c:pt idx="9">
                  <c:v>Kladno, Nanebevzetí Panny Marie</c:v>
                </c:pt>
                <c:pt idx="10">
                  <c:v>Praha-Bubeneč</c:v>
                </c:pt>
                <c:pt idx="11">
                  <c:v>Praha-Chvaly</c:v>
                </c:pt>
                <c:pt idx="12">
                  <c:v>Kolín</c:v>
                </c:pt>
                <c:pt idx="13">
                  <c:v>Mníšek pod Brdy</c:v>
                </c:pt>
                <c:pt idx="14">
                  <c:v>Kostelec nad Černými Lesy</c:v>
                </c:pt>
                <c:pt idx="15">
                  <c:v>Zruč nad Sázavou</c:v>
                </c:pt>
                <c:pt idx="16">
                  <c:v>Praha-Uhříněves</c:v>
                </c:pt>
                <c:pt idx="17">
                  <c:v>Benešov</c:v>
                </c:pt>
                <c:pt idx="18">
                  <c:v>Hrádek</c:v>
                </c:pt>
                <c:pt idx="19">
                  <c:v>Nymburk</c:v>
                </c:pt>
                <c:pt idx="20">
                  <c:v>Sázava-Černé Budy</c:v>
                </c:pt>
                <c:pt idx="21">
                  <c:v>Praha-Žižkov</c:v>
                </c:pt>
                <c:pt idx="22">
                  <c:v>Nové Strašecí</c:v>
                </c:pt>
                <c:pt idx="23">
                  <c:v>Praha-Libeň</c:v>
                </c:pt>
                <c:pt idx="24">
                  <c:v>Beroun</c:v>
                </c:pt>
                <c:pt idx="25">
                  <c:v>Unhošť</c:v>
                </c:pt>
                <c:pt idx="26">
                  <c:v>Praha-Staré Město, sv. Jiljí</c:v>
                </c:pt>
                <c:pt idx="27">
                  <c:v>Štěchovice</c:v>
                </c:pt>
                <c:pt idx="28">
                  <c:v>Praha-Řepy</c:v>
                </c:pt>
                <c:pt idx="29">
                  <c:v>Lysá nad Labem</c:v>
                </c:pt>
                <c:pt idx="30">
                  <c:v>Praha-Karlín</c:v>
                </c:pt>
                <c:pt idx="31">
                  <c:v>Praha-Nové Město, sv. Vojtěcha</c:v>
                </c:pt>
                <c:pt idx="32">
                  <c:v>Žebrák</c:v>
                </c:pt>
                <c:pt idx="33">
                  <c:v>Praha-Řepy Panny Marie Vítězné</c:v>
                </c:pt>
                <c:pt idx="34">
                  <c:v>Praha-Spořilov</c:v>
                </c:pt>
                <c:pt idx="35">
                  <c:v>Praha-Podskalí</c:v>
                </c:pt>
                <c:pt idx="36">
                  <c:v>Praha-Kbely</c:v>
                </c:pt>
              </c:strCache>
            </c:strRef>
          </c:cat>
          <c:val>
            <c:numRef>
              <c:f>List10!$C$2:$C$40</c:f>
            </c:numRef>
          </c:val>
          <c:extLst>
            <c:ext xmlns:c16="http://schemas.microsoft.com/office/drawing/2014/chart" uri="{C3380CC4-5D6E-409C-BE32-E72D297353CC}">
              <c16:uniqueId val="{00000001-B56A-479F-B11A-B3A05F6005FD}"/>
            </c:ext>
          </c:extLst>
        </c:ser>
        <c:ser>
          <c:idx val="2"/>
          <c:order val="2"/>
          <c:tx>
            <c:strRef>
              <c:f>List10!$D$1</c:f>
              <c:strCache>
                <c:ptCount val="1"/>
                <c:pt idx="0">
                  <c:v>DONÁTOŘI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List10!$A$2:$A$40</c:f>
              <c:strCache>
                <c:ptCount val="37"/>
                <c:pt idx="0">
                  <c:v>Týnec nad Sázavou</c:v>
                </c:pt>
                <c:pt idx="1">
                  <c:v>Hořovice</c:v>
                </c:pt>
                <c:pt idx="2">
                  <c:v>Mnichovice</c:v>
                </c:pt>
                <c:pt idx="3">
                  <c:v>Uhlířské Janovice</c:v>
                </c:pt>
                <c:pt idx="4">
                  <c:v>Budyně nad Ohří</c:v>
                </c:pt>
                <c:pt idx="5">
                  <c:v>Neratovice</c:v>
                </c:pt>
                <c:pt idx="6">
                  <c:v>Kladno-Rozdělov</c:v>
                </c:pt>
                <c:pt idx="7">
                  <c:v>Čestlice</c:v>
                </c:pt>
                <c:pt idx="8">
                  <c:v>Praha-Radotín</c:v>
                </c:pt>
                <c:pt idx="9">
                  <c:v>Kladno, Nanebevzetí Panny Marie</c:v>
                </c:pt>
                <c:pt idx="10">
                  <c:v>Praha-Bubeneč</c:v>
                </c:pt>
                <c:pt idx="11">
                  <c:v>Praha-Chvaly</c:v>
                </c:pt>
                <c:pt idx="12">
                  <c:v>Kolín</c:v>
                </c:pt>
                <c:pt idx="13">
                  <c:v>Mníšek pod Brdy</c:v>
                </c:pt>
                <c:pt idx="14">
                  <c:v>Kostelec nad Černými Lesy</c:v>
                </c:pt>
                <c:pt idx="15">
                  <c:v>Zruč nad Sázavou</c:v>
                </c:pt>
                <c:pt idx="16">
                  <c:v>Praha-Uhříněves</c:v>
                </c:pt>
                <c:pt idx="17">
                  <c:v>Benešov</c:v>
                </c:pt>
                <c:pt idx="18">
                  <c:v>Hrádek</c:v>
                </c:pt>
                <c:pt idx="19">
                  <c:v>Nymburk</c:v>
                </c:pt>
                <c:pt idx="20">
                  <c:v>Sázava-Černé Budy</c:v>
                </c:pt>
                <c:pt idx="21">
                  <c:v>Praha-Žižkov</c:v>
                </c:pt>
                <c:pt idx="22">
                  <c:v>Nové Strašecí</c:v>
                </c:pt>
                <c:pt idx="23">
                  <c:v>Praha-Libeň</c:v>
                </c:pt>
                <c:pt idx="24">
                  <c:v>Beroun</c:v>
                </c:pt>
                <c:pt idx="25">
                  <c:v>Unhošť</c:v>
                </c:pt>
                <c:pt idx="26">
                  <c:v>Praha-Staré Město, sv. Jiljí</c:v>
                </c:pt>
                <c:pt idx="27">
                  <c:v>Štěchovice</c:v>
                </c:pt>
                <c:pt idx="28">
                  <c:v>Praha-Řepy</c:v>
                </c:pt>
                <c:pt idx="29">
                  <c:v>Lysá nad Labem</c:v>
                </c:pt>
                <c:pt idx="30">
                  <c:v>Praha-Karlín</c:v>
                </c:pt>
                <c:pt idx="31">
                  <c:v>Praha-Nové Město, sv. Vojtěcha</c:v>
                </c:pt>
                <c:pt idx="32">
                  <c:v>Žebrák</c:v>
                </c:pt>
                <c:pt idx="33">
                  <c:v>Praha-Řepy Panny Marie Vítězné</c:v>
                </c:pt>
                <c:pt idx="34">
                  <c:v>Praha-Spořilov</c:v>
                </c:pt>
                <c:pt idx="35">
                  <c:v>Praha-Podskalí</c:v>
                </c:pt>
                <c:pt idx="36">
                  <c:v>Praha-Kbely</c:v>
                </c:pt>
              </c:strCache>
            </c:strRef>
          </c:cat>
          <c:val>
            <c:numRef>
              <c:f>List10!$D$2:$D$40</c:f>
            </c:numRef>
          </c:val>
          <c:extLst>
            <c:ext xmlns:c16="http://schemas.microsoft.com/office/drawing/2014/chart" uri="{C3380CC4-5D6E-409C-BE32-E72D297353CC}">
              <c16:uniqueId val="{00000002-B56A-479F-B11A-B3A05F6005FD}"/>
            </c:ext>
          </c:extLst>
        </c:ser>
        <c:ser>
          <c:idx val="3"/>
          <c:order val="3"/>
          <c:tx>
            <c:strRef>
              <c:f>List10!$E$1</c:f>
              <c:strCache>
                <c:ptCount val="1"/>
                <c:pt idx="0">
                  <c:v>SBÍRKA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List10!$A$2:$A$40</c:f>
              <c:strCache>
                <c:ptCount val="37"/>
                <c:pt idx="0">
                  <c:v>Týnec nad Sázavou</c:v>
                </c:pt>
                <c:pt idx="1">
                  <c:v>Hořovice</c:v>
                </c:pt>
                <c:pt idx="2">
                  <c:v>Mnichovice</c:v>
                </c:pt>
                <c:pt idx="3">
                  <c:v>Uhlířské Janovice</c:v>
                </c:pt>
                <c:pt idx="4">
                  <c:v>Budyně nad Ohří</c:v>
                </c:pt>
                <c:pt idx="5">
                  <c:v>Neratovice</c:v>
                </c:pt>
                <c:pt idx="6">
                  <c:v>Kladno-Rozdělov</c:v>
                </c:pt>
                <c:pt idx="7">
                  <c:v>Čestlice</c:v>
                </c:pt>
                <c:pt idx="8">
                  <c:v>Praha-Radotín</c:v>
                </c:pt>
                <c:pt idx="9">
                  <c:v>Kladno, Nanebevzetí Panny Marie</c:v>
                </c:pt>
                <c:pt idx="10">
                  <c:v>Praha-Bubeneč</c:v>
                </c:pt>
                <c:pt idx="11">
                  <c:v>Praha-Chvaly</c:v>
                </c:pt>
                <c:pt idx="12">
                  <c:v>Kolín</c:v>
                </c:pt>
                <c:pt idx="13">
                  <c:v>Mníšek pod Brdy</c:v>
                </c:pt>
                <c:pt idx="14">
                  <c:v>Kostelec nad Černými Lesy</c:v>
                </c:pt>
                <c:pt idx="15">
                  <c:v>Zruč nad Sázavou</c:v>
                </c:pt>
                <c:pt idx="16">
                  <c:v>Praha-Uhříněves</c:v>
                </c:pt>
                <c:pt idx="17">
                  <c:v>Benešov</c:v>
                </c:pt>
                <c:pt idx="18">
                  <c:v>Hrádek</c:v>
                </c:pt>
                <c:pt idx="19">
                  <c:v>Nymburk</c:v>
                </c:pt>
                <c:pt idx="20">
                  <c:v>Sázava-Černé Budy</c:v>
                </c:pt>
                <c:pt idx="21">
                  <c:v>Praha-Žižkov</c:v>
                </c:pt>
                <c:pt idx="22">
                  <c:v>Nové Strašecí</c:v>
                </c:pt>
                <c:pt idx="23">
                  <c:v>Praha-Libeň</c:v>
                </c:pt>
                <c:pt idx="24">
                  <c:v>Beroun</c:v>
                </c:pt>
                <c:pt idx="25">
                  <c:v>Unhošť</c:v>
                </c:pt>
                <c:pt idx="26">
                  <c:v>Praha-Staré Město, sv. Jiljí</c:v>
                </c:pt>
                <c:pt idx="27">
                  <c:v>Štěchovice</c:v>
                </c:pt>
                <c:pt idx="28">
                  <c:v>Praha-Řepy</c:v>
                </c:pt>
                <c:pt idx="29">
                  <c:v>Lysá nad Labem</c:v>
                </c:pt>
                <c:pt idx="30">
                  <c:v>Praha-Karlín</c:v>
                </c:pt>
                <c:pt idx="31">
                  <c:v>Praha-Nové Město, sv. Vojtěcha</c:v>
                </c:pt>
                <c:pt idx="32">
                  <c:v>Žebrák</c:v>
                </c:pt>
                <c:pt idx="33">
                  <c:v>Praha-Řepy Panny Marie Vítězné</c:v>
                </c:pt>
                <c:pt idx="34">
                  <c:v>Praha-Spořilov</c:v>
                </c:pt>
                <c:pt idx="35">
                  <c:v>Praha-Podskalí</c:v>
                </c:pt>
                <c:pt idx="36">
                  <c:v>Praha-Kbely</c:v>
                </c:pt>
              </c:strCache>
            </c:strRef>
          </c:cat>
          <c:val>
            <c:numRef>
              <c:f>List10!$E$2:$E$40</c:f>
            </c:numRef>
          </c:val>
          <c:extLst>
            <c:ext xmlns:c16="http://schemas.microsoft.com/office/drawing/2014/chart" uri="{C3380CC4-5D6E-409C-BE32-E72D297353CC}">
              <c16:uniqueId val="{00000003-B56A-479F-B11A-B3A05F6005FD}"/>
            </c:ext>
          </c:extLst>
        </c:ser>
        <c:ser>
          <c:idx val="4"/>
          <c:order val="4"/>
          <c:tx>
            <c:strRef>
              <c:f>List10!$F$1</c:f>
              <c:strCache>
                <c:ptCount val="1"/>
                <c:pt idx="0">
                  <c:v>Text114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List10!$A$2:$A$40</c:f>
              <c:strCache>
                <c:ptCount val="37"/>
                <c:pt idx="0">
                  <c:v>Týnec nad Sázavou</c:v>
                </c:pt>
                <c:pt idx="1">
                  <c:v>Hořovice</c:v>
                </c:pt>
                <c:pt idx="2">
                  <c:v>Mnichovice</c:v>
                </c:pt>
                <c:pt idx="3">
                  <c:v>Uhlířské Janovice</c:v>
                </c:pt>
                <c:pt idx="4">
                  <c:v>Budyně nad Ohří</c:v>
                </c:pt>
                <c:pt idx="5">
                  <c:v>Neratovice</c:v>
                </c:pt>
                <c:pt idx="6">
                  <c:v>Kladno-Rozdělov</c:v>
                </c:pt>
                <c:pt idx="7">
                  <c:v>Čestlice</c:v>
                </c:pt>
                <c:pt idx="8">
                  <c:v>Praha-Radotín</c:v>
                </c:pt>
                <c:pt idx="9">
                  <c:v>Kladno, Nanebevzetí Panny Marie</c:v>
                </c:pt>
                <c:pt idx="10">
                  <c:v>Praha-Bubeneč</c:v>
                </c:pt>
                <c:pt idx="11">
                  <c:v>Praha-Chvaly</c:v>
                </c:pt>
                <c:pt idx="12">
                  <c:v>Kolín</c:v>
                </c:pt>
                <c:pt idx="13">
                  <c:v>Mníšek pod Brdy</c:v>
                </c:pt>
                <c:pt idx="14">
                  <c:v>Kostelec nad Černými Lesy</c:v>
                </c:pt>
                <c:pt idx="15">
                  <c:v>Zruč nad Sázavou</c:v>
                </c:pt>
                <c:pt idx="16">
                  <c:v>Praha-Uhříněves</c:v>
                </c:pt>
                <c:pt idx="17">
                  <c:v>Benešov</c:v>
                </c:pt>
                <c:pt idx="18">
                  <c:v>Hrádek</c:v>
                </c:pt>
                <c:pt idx="19">
                  <c:v>Nymburk</c:v>
                </c:pt>
                <c:pt idx="20">
                  <c:v>Sázava-Černé Budy</c:v>
                </c:pt>
                <c:pt idx="21">
                  <c:v>Praha-Žižkov</c:v>
                </c:pt>
                <c:pt idx="22">
                  <c:v>Nové Strašecí</c:v>
                </c:pt>
                <c:pt idx="23">
                  <c:v>Praha-Libeň</c:v>
                </c:pt>
                <c:pt idx="24">
                  <c:v>Beroun</c:v>
                </c:pt>
                <c:pt idx="25">
                  <c:v>Unhošť</c:v>
                </c:pt>
                <c:pt idx="26">
                  <c:v>Praha-Staré Město, sv. Jiljí</c:v>
                </c:pt>
                <c:pt idx="27">
                  <c:v>Štěchovice</c:v>
                </c:pt>
                <c:pt idx="28">
                  <c:v>Praha-Řepy</c:v>
                </c:pt>
                <c:pt idx="29">
                  <c:v>Lysá nad Labem</c:v>
                </c:pt>
                <c:pt idx="30">
                  <c:v>Praha-Karlín</c:v>
                </c:pt>
                <c:pt idx="31">
                  <c:v>Praha-Nové Město, sv. Vojtěcha</c:v>
                </c:pt>
                <c:pt idx="32">
                  <c:v>Žebrák</c:v>
                </c:pt>
                <c:pt idx="33">
                  <c:v>Praha-Řepy Panny Marie Vítězné</c:v>
                </c:pt>
                <c:pt idx="34">
                  <c:v>Praha-Spořilov</c:v>
                </c:pt>
                <c:pt idx="35">
                  <c:v>Praha-Podskalí</c:v>
                </c:pt>
                <c:pt idx="36">
                  <c:v>Praha-Kbely</c:v>
                </c:pt>
              </c:strCache>
            </c:strRef>
          </c:cat>
          <c:val>
            <c:numRef>
              <c:f>List10!$F$2:$F$40</c:f>
            </c:numRef>
          </c:val>
          <c:extLst>
            <c:ext xmlns:c16="http://schemas.microsoft.com/office/drawing/2014/chart" uri="{C3380CC4-5D6E-409C-BE32-E72D297353CC}">
              <c16:uniqueId val="{00000004-B56A-479F-B11A-B3A05F6005FD}"/>
            </c:ext>
          </c:extLst>
        </c:ser>
        <c:ser>
          <c:idx val="5"/>
          <c:order val="5"/>
          <c:tx>
            <c:strRef>
              <c:f>List10!$G$1</c:f>
              <c:strCache>
                <c:ptCount val="1"/>
                <c:pt idx="0">
                  <c:v>Rozdil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List10!$A$2:$A$40</c:f>
              <c:strCache>
                <c:ptCount val="37"/>
                <c:pt idx="0">
                  <c:v>Týnec nad Sázavou</c:v>
                </c:pt>
                <c:pt idx="1">
                  <c:v>Hořovice</c:v>
                </c:pt>
                <c:pt idx="2">
                  <c:v>Mnichovice</c:v>
                </c:pt>
                <c:pt idx="3">
                  <c:v>Uhlířské Janovice</c:v>
                </c:pt>
                <c:pt idx="4">
                  <c:v>Budyně nad Ohří</c:v>
                </c:pt>
                <c:pt idx="5">
                  <c:v>Neratovice</c:v>
                </c:pt>
                <c:pt idx="6">
                  <c:v>Kladno-Rozdělov</c:v>
                </c:pt>
                <c:pt idx="7">
                  <c:v>Čestlice</c:v>
                </c:pt>
                <c:pt idx="8">
                  <c:v>Praha-Radotín</c:v>
                </c:pt>
                <c:pt idx="9">
                  <c:v>Kladno, Nanebevzetí Panny Marie</c:v>
                </c:pt>
                <c:pt idx="10">
                  <c:v>Praha-Bubeneč</c:v>
                </c:pt>
                <c:pt idx="11">
                  <c:v>Praha-Chvaly</c:v>
                </c:pt>
                <c:pt idx="12">
                  <c:v>Kolín</c:v>
                </c:pt>
                <c:pt idx="13">
                  <c:v>Mníšek pod Brdy</c:v>
                </c:pt>
                <c:pt idx="14">
                  <c:v>Kostelec nad Černými Lesy</c:v>
                </c:pt>
                <c:pt idx="15">
                  <c:v>Zruč nad Sázavou</c:v>
                </c:pt>
                <c:pt idx="16">
                  <c:v>Praha-Uhříněves</c:v>
                </c:pt>
                <c:pt idx="17">
                  <c:v>Benešov</c:v>
                </c:pt>
                <c:pt idx="18">
                  <c:v>Hrádek</c:v>
                </c:pt>
                <c:pt idx="19">
                  <c:v>Nymburk</c:v>
                </c:pt>
                <c:pt idx="20">
                  <c:v>Sázava-Černé Budy</c:v>
                </c:pt>
                <c:pt idx="21">
                  <c:v>Praha-Žižkov</c:v>
                </c:pt>
                <c:pt idx="22">
                  <c:v>Nové Strašecí</c:v>
                </c:pt>
                <c:pt idx="23">
                  <c:v>Praha-Libeň</c:v>
                </c:pt>
                <c:pt idx="24">
                  <c:v>Beroun</c:v>
                </c:pt>
                <c:pt idx="25">
                  <c:v>Unhošť</c:v>
                </c:pt>
                <c:pt idx="26">
                  <c:v>Praha-Staré Město, sv. Jiljí</c:v>
                </c:pt>
                <c:pt idx="27">
                  <c:v>Štěchovice</c:v>
                </c:pt>
                <c:pt idx="28">
                  <c:v>Praha-Řepy</c:v>
                </c:pt>
                <c:pt idx="29">
                  <c:v>Lysá nad Labem</c:v>
                </c:pt>
                <c:pt idx="30">
                  <c:v>Praha-Karlín</c:v>
                </c:pt>
                <c:pt idx="31">
                  <c:v>Praha-Nové Město, sv. Vojtěcha</c:v>
                </c:pt>
                <c:pt idx="32">
                  <c:v>Žebrák</c:v>
                </c:pt>
                <c:pt idx="33">
                  <c:v>Praha-Řepy Panny Marie Vítězné</c:v>
                </c:pt>
                <c:pt idx="34">
                  <c:v>Praha-Spořilov</c:v>
                </c:pt>
                <c:pt idx="35">
                  <c:v>Praha-Podskalí</c:v>
                </c:pt>
                <c:pt idx="36">
                  <c:v>Praha-Kbely</c:v>
                </c:pt>
              </c:strCache>
            </c:strRef>
          </c:cat>
          <c:val>
            <c:numRef>
              <c:f>List10!$G$2:$G$40</c:f>
            </c:numRef>
          </c:val>
          <c:extLst>
            <c:ext xmlns:c16="http://schemas.microsoft.com/office/drawing/2014/chart" uri="{C3380CC4-5D6E-409C-BE32-E72D297353CC}">
              <c16:uniqueId val="{00000005-B56A-479F-B11A-B3A05F6005FD}"/>
            </c:ext>
          </c:extLst>
        </c:ser>
        <c:ser>
          <c:idx val="6"/>
          <c:order val="6"/>
          <c:tx>
            <c:strRef>
              <c:f>List10!$H$1</c:f>
              <c:strCache>
                <c:ptCount val="1"/>
                <c:pt idx="0">
                  <c:v>Přeplatek/nedoplatek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List10!$A$2:$A$40</c:f>
              <c:strCache>
                <c:ptCount val="37"/>
                <c:pt idx="0">
                  <c:v>Týnec nad Sázavou</c:v>
                </c:pt>
                <c:pt idx="1">
                  <c:v>Hořovice</c:v>
                </c:pt>
                <c:pt idx="2">
                  <c:v>Mnichovice</c:v>
                </c:pt>
                <c:pt idx="3">
                  <c:v>Uhlířské Janovice</c:v>
                </c:pt>
                <c:pt idx="4">
                  <c:v>Budyně nad Ohří</c:v>
                </c:pt>
                <c:pt idx="5">
                  <c:v>Neratovice</c:v>
                </c:pt>
                <c:pt idx="6">
                  <c:v>Kladno-Rozdělov</c:v>
                </c:pt>
                <c:pt idx="7">
                  <c:v>Čestlice</c:v>
                </c:pt>
                <c:pt idx="8">
                  <c:v>Praha-Radotín</c:v>
                </c:pt>
                <c:pt idx="9">
                  <c:v>Kladno, Nanebevzetí Panny Marie</c:v>
                </c:pt>
                <c:pt idx="10">
                  <c:v>Praha-Bubeneč</c:v>
                </c:pt>
                <c:pt idx="11">
                  <c:v>Praha-Chvaly</c:v>
                </c:pt>
                <c:pt idx="12">
                  <c:v>Kolín</c:v>
                </c:pt>
                <c:pt idx="13">
                  <c:v>Mníšek pod Brdy</c:v>
                </c:pt>
                <c:pt idx="14">
                  <c:v>Kostelec nad Černými Lesy</c:v>
                </c:pt>
                <c:pt idx="15">
                  <c:v>Zruč nad Sázavou</c:v>
                </c:pt>
                <c:pt idx="16">
                  <c:v>Praha-Uhříněves</c:v>
                </c:pt>
                <c:pt idx="17">
                  <c:v>Benešov</c:v>
                </c:pt>
                <c:pt idx="18">
                  <c:v>Hrádek</c:v>
                </c:pt>
                <c:pt idx="19">
                  <c:v>Nymburk</c:v>
                </c:pt>
                <c:pt idx="20">
                  <c:v>Sázava-Černé Budy</c:v>
                </c:pt>
                <c:pt idx="21">
                  <c:v>Praha-Žižkov</c:v>
                </c:pt>
                <c:pt idx="22">
                  <c:v>Nové Strašecí</c:v>
                </c:pt>
                <c:pt idx="23">
                  <c:v>Praha-Libeň</c:v>
                </c:pt>
                <c:pt idx="24">
                  <c:v>Beroun</c:v>
                </c:pt>
                <c:pt idx="25">
                  <c:v>Unhošť</c:v>
                </c:pt>
                <c:pt idx="26">
                  <c:v>Praha-Staré Město, sv. Jiljí</c:v>
                </c:pt>
                <c:pt idx="27">
                  <c:v>Štěchovice</c:v>
                </c:pt>
                <c:pt idx="28">
                  <c:v>Praha-Řepy</c:v>
                </c:pt>
                <c:pt idx="29">
                  <c:v>Lysá nad Labem</c:v>
                </c:pt>
                <c:pt idx="30">
                  <c:v>Praha-Karlín</c:v>
                </c:pt>
                <c:pt idx="31">
                  <c:v>Praha-Nové Město, sv. Vojtěcha</c:v>
                </c:pt>
                <c:pt idx="32">
                  <c:v>Žebrák</c:v>
                </c:pt>
                <c:pt idx="33">
                  <c:v>Praha-Řepy Panny Marie Vítězné</c:v>
                </c:pt>
                <c:pt idx="34">
                  <c:v>Praha-Spořilov</c:v>
                </c:pt>
                <c:pt idx="35">
                  <c:v>Praha-Podskalí</c:v>
                </c:pt>
                <c:pt idx="36">
                  <c:v>Praha-Kbely</c:v>
                </c:pt>
              </c:strCache>
            </c:strRef>
          </c:cat>
          <c:val>
            <c:numRef>
              <c:f>List10!$H$2:$H$40</c:f>
            </c:numRef>
          </c:val>
          <c:extLst>
            <c:ext xmlns:c16="http://schemas.microsoft.com/office/drawing/2014/chart" uri="{C3380CC4-5D6E-409C-BE32-E72D297353CC}">
              <c16:uniqueId val="{00000006-B56A-479F-B11A-B3A05F6005FD}"/>
            </c:ext>
          </c:extLst>
        </c:ser>
        <c:ser>
          <c:idx val="7"/>
          <c:order val="7"/>
          <c:tx>
            <c:strRef>
              <c:f>List10!$I$1</c:f>
              <c:strCache>
                <c:ptCount val="1"/>
                <c:pt idx="0">
                  <c:v>Přeplatek/nedoplatek (%)</c:v>
                </c:pt>
              </c:strCache>
            </c:strRef>
          </c:tx>
          <c:spPr>
            <a:solidFill>
              <a:schemeClr val="tx2"/>
            </a:solidFill>
            <a:ln>
              <a:solidFill>
                <a:schemeClr val="tx2"/>
              </a:solidFill>
            </a:ln>
            <a:effectLst/>
          </c:spPr>
          <c:invertIfNegative val="0"/>
          <c:cat>
            <c:strRef>
              <c:f>List10!$A$2:$A$40</c:f>
              <c:strCache>
                <c:ptCount val="37"/>
                <c:pt idx="0">
                  <c:v>Týnec nad Sázavou</c:v>
                </c:pt>
                <c:pt idx="1">
                  <c:v>Hořovice</c:v>
                </c:pt>
                <c:pt idx="2">
                  <c:v>Mnichovice</c:v>
                </c:pt>
                <c:pt idx="3">
                  <c:v>Uhlířské Janovice</c:v>
                </c:pt>
                <c:pt idx="4">
                  <c:v>Budyně nad Ohří</c:v>
                </c:pt>
                <c:pt idx="5">
                  <c:v>Neratovice</c:v>
                </c:pt>
                <c:pt idx="6">
                  <c:v>Kladno-Rozdělov</c:v>
                </c:pt>
                <c:pt idx="7">
                  <c:v>Čestlice</c:v>
                </c:pt>
                <c:pt idx="8">
                  <c:v>Praha-Radotín</c:v>
                </c:pt>
                <c:pt idx="9">
                  <c:v>Kladno, Nanebevzetí Panny Marie</c:v>
                </c:pt>
                <c:pt idx="10">
                  <c:v>Praha-Bubeneč</c:v>
                </c:pt>
                <c:pt idx="11">
                  <c:v>Praha-Chvaly</c:v>
                </c:pt>
                <c:pt idx="12">
                  <c:v>Kolín</c:v>
                </c:pt>
                <c:pt idx="13">
                  <c:v>Mníšek pod Brdy</c:v>
                </c:pt>
                <c:pt idx="14">
                  <c:v>Kostelec nad Černými Lesy</c:v>
                </c:pt>
                <c:pt idx="15">
                  <c:v>Zruč nad Sázavou</c:v>
                </c:pt>
                <c:pt idx="16">
                  <c:v>Praha-Uhříněves</c:v>
                </c:pt>
                <c:pt idx="17">
                  <c:v>Benešov</c:v>
                </c:pt>
                <c:pt idx="18">
                  <c:v>Hrádek</c:v>
                </c:pt>
                <c:pt idx="19">
                  <c:v>Nymburk</c:v>
                </c:pt>
                <c:pt idx="20">
                  <c:v>Sázava-Černé Budy</c:v>
                </c:pt>
                <c:pt idx="21">
                  <c:v>Praha-Žižkov</c:v>
                </c:pt>
                <c:pt idx="22">
                  <c:v>Nové Strašecí</c:v>
                </c:pt>
                <c:pt idx="23">
                  <c:v>Praha-Libeň</c:v>
                </c:pt>
                <c:pt idx="24">
                  <c:v>Beroun</c:v>
                </c:pt>
                <c:pt idx="25">
                  <c:v>Unhošť</c:v>
                </c:pt>
                <c:pt idx="26">
                  <c:v>Praha-Staré Město, sv. Jiljí</c:v>
                </c:pt>
                <c:pt idx="27">
                  <c:v>Štěchovice</c:v>
                </c:pt>
                <c:pt idx="28">
                  <c:v>Praha-Řepy</c:v>
                </c:pt>
                <c:pt idx="29">
                  <c:v>Lysá nad Labem</c:v>
                </c:pt>
                <c:pt idx="30">
                  <c:v>Praha-Karlín</c:v>
                </c:pt>
                <c:pt idx="31">
                  <c:v>Praha-Nové Město, sv. Vojtěcha</c:v>
                </c:pt>
                <c:pt idx="32">
                  <c:v>Žebrák</c:v>
                </c:pt>
                <c:pt idx="33">
                  <c:v>Praha-Řepy Panny Marie Vítězné</c:v>
                </c:pt>
                <c:pt idx="34">
                  <c:v>Praha-Spořilov</c:v>
                </c:pt>
                <c:pt idx="35">
                  <c:v>Praha-Podskalí</c:v>
                </c:pt>
                <c:pt idx="36">
                  <c:v>Praha-Kbely</c:v>
                </c:pt>
              </c:strCache>
            </c:strRef>
          </c:cat>
          <c:val>
            <c:numRef>
              <c:f>List10!$I$2:$I$40</c:f>
              <c:numCache>
                <c:formatCode>0%</c:formatCode>
                <c:ptCount val="37"/>
                <c:pt idx="0">
                  <c:v>2.1485365853658536</c:v>
                </c:pt>
                <c:pt idx="1">
                  <c:v>2.0090909090909093</c:v>
                </c:pt>
                <c:pt idx="2">
                  <c:v>1.861904761904762</c:v>
                </c:pt>
                <c:pt idx="3">
                  <c:v>1.7895000000000001</c:v>
                </c:pt>
                <c:pt idx="4">
                  <c:v>1.5</c:v>
                </c:pt>
                <c:pt idx="5">
                  <c:v>0.549792531120332</c:v>
                </c:pt>
                <c:pt idx="6">
                  <c:v>0.4456140350877193</c:v>
                </c:pt>
                <c:pt idx="7">
                  <c:v>0.26283185840707962</c:v>
                </c:pt>
                <c:pt idx="8">
                  <c:v>0.26</c:v>
                </c:pt>
                <c:pt idx="9">
                  <c:v>0.2522108843537415</c:v>
                </c:pt>
                <c:pt idx="10">
                  <c:v>0.14132500000000001</c:v>
                </c:pt>
                <c:pt idx="11">
                  <c:v>5.0955414012738856E-2</c:v>
                </c:pt>
                <c:pt idx="12">
                  <c:v>4.6511627906976744E-2</c:v>
                </c:pt>
                <c:pt idx="13">
                  <c:v>2.4189189189189188E-2</c:v>
                </c:pt>
                <c:pt idx="14">
                  <c:v>0</c:v>
                </c:pt>
                <c:pt idx="15">
                  <c:v>-1.6989795918367346E-2</c:v>
                </c:pt>
                <c:pt idx="16">
                  <c:v>-2.5477386934673368E-2</c:v>
                </c:pt>
                <c:pt idx="17">
                  <c:v>-4.5521327014218009E-2</c:v>
                </c:pt>
                <c:pt idx="18">
                  <c:v>-0.15721649484536082</c:v>
                </c:pt>
                <c:pt idx="19">
                  <c:v>-0.22075</c:v>
                </c:pt>
                <c:pt idx="20">
                  <c:v>-0.23584905660377359</c:v>
                </c:pt>
                <c:pt idx="21">
                  <c:v>-0.27169456066945608</c:v>
                </c:pt>
                <c:pt idx="22">
                  <c:v>-0.30483870967741933</c:v>
                </c:pt>
                <c:pt idx="23">
                  <c:v>-0.3125</c:v>
                </c:pt>
                <c:pt idx="24">
                  <c:v>-0.32663608562691132</c:v>
                </c:pt>
                <c:pt idx="25">
                  <c:v>-0.33333333333333331</c:v>
                </c:pt>
                <c:pt idx="26">
                  <c:v>-0.34037878787878789</c:v>
                </c:pt>
                <c:pt idx="27">
                  <c:v>-0.35237885462555069</c:v>
                </c:pt>
                <c:pt idx="28">
                  <c:v>-0.36033519553072624</c:v>
                </c:pt>
                <c:pt idx="29">
                  <c:v>-0.38461538461538464</c:v>
                </c:pt>
                <c:pt idx="30">
                  <c:v>-0.4386466165413534</c:v>
                </c:pt>
                <c:pt idx="31">
                  <c:v>-0.44159999999999999</c:v>
                </c:pt>
                <c:pt idx="32">
                  <c:v>-0.47188679245283016</c:v>
                </c:pt>
                <c:pt idx="33">
                  <c:v>-0.47331521739130433</c:v>
                </c:pt>
                <c:pt idx="34">
                  <c:v>-0.49226086956521742</c:v>
                </c:pt>
                <c:pt idx="35">
                  <c:v>-0.5</c:v>
                </c:pt>
                <c:pt idx="36">
                  <c:v>-0.50683760683760681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56A-479F-B11A-B3A05F6005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2468863"/>
        <c:axId val="242468383"/>
      </c:barChart>
      <c:catAx>
        <c:axId val="2424688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2468383"/>
        <c:crosses val="autoZero"/>
        <c:auto val="1"/>
        <c:lblAlgn val="ctr"/>
        <c:lblOffset val="100"/>
        <c:noMultiLvlLbl val="0"/>
      </c:catAx>
      <c:valAx>
        <c:axId val="242468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24688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D7757C-6082-402B-BA38-B02A333C894E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566DD31-369E-4C10-9B13-CCB4C9038809}">
      <dgm:prSet phldrT="[Text]" custT="1"/>
      <dgm:spPr>
        <a:solidFill>
          <a:srgbClr val="4472C4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17457" tIns="35560" rIns="117457" bIns="35560" numCol="1" spcCol="1270" anchor="ctr" anchorCtr="0"/>
        <a:lstStyle/>
        <a:p>
          <a:pPr marL="0"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AP</a:t>
          </a:r>
        </a:p>
      </dgm:t>
    </dgm:pt>
    <dgm:pt modelId="{3EAB61C9-4B8E-4209-8B6B-12E38CF83477}" type="parTrans" cxnId="{2430EEB1-15D3-452E-8DA2-AE785BEF0F98}">
      <dgm:prSet/>
      <dgm:spPr/>
      <dgm:t>
        <a:bodyPr/>
        <a:lstStyle/>
        <a:p>
          <a:endParaRPr lang="cs-CZ"/>
        </a:p>
      </dgm:t>
    </dgm:pt>
    <dgm:pt modelId="{EBD9B0D9-8DA1-4516-A0BF-FEEC50C5DD32}" type="sibTrans" cxnId="{2430EEB1-15D3-452E-8DA2-AE785BEF0F98}">
      <dgm:prSet/>
      <dgm:spPr/>
      <dgm:t>
        <a:bodyPr/>
        <a:lstStyle/>
        <a:p>
          <a:endParaRPr lang="cs-CZ"/>
        </a:p>
      </dgm:t>
    </dgm:pt>
    <dgm:pt modelId="{4E43323C-2850-4C99-9B09-1368F53AE1EF}">
      <dgm:prSet phldrT="[Text]" custT="1"/>
      <dgm:spPr>
        <a:solidFill>
          <a:srgbClr val="4472C4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17457" tIns="35560" rIns="117457" bIns="35560" numCol="1" spcCol="1270" anchor="ctr" anchorCtr="0"/>
        <a:lstStyle/>
        <a:p>
          <a:r>
            <a:rPr lang="cs-CZ" sz="2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farnosti</a:t>
          </a:r>
        </a:p>
        <a:p>
          <a:r>
            <a:rPr lang="cs-CZ" sz="2800" kern="1200"/>
            <a:t>kapituly</a:t>
          </a:r>
        </a:p>
      </dgm:t>
    </dgm:pt>
    <dgm:pt modelId="{F685193A-D8F5-436D-ABEF-3E6B8317CB34}" type="parTrans" cxnId="{17A6849E-8E1F-4BC5-A565-16FFA2880B06}">
      <dgm:prSet/>
      <dgm:spPr/>
      <dgm:t>
        <a:bodyPr/>
        <a:lstStyle/>
        <a:p>
          <a:endParaRPr lang="cs-CZ"/>
        </a:p>
      </dgm:t>
    </dgm:pt>
    <dgm:pt modelId="{D8195952-8335-468A-9279-613661B312EA}" type="sibTrans" cxnId="{17A6849E-8E1F-4BC5-A565-16FFA2880B06}">
      <dgm:prSet/>
      <dgm:spPr/>
      <dgm:t>
        <a:bodyPr/>
        <a:lstStyle/>
        <a:p>
          <a:endParaRPr lang="cs-CZ"/>
        </a:p>
      </dgm:t>
    </dgm:pt>
    <dgm:pt modelId="{C9196DF2-2E7D-49D1-812F-2126FA1B23F0}">
      <dgm:prSet phldrT="[Text]" custT="1"/>
      <dgm:spPr/>
      <dgm:t>
        <a:bodyPr/>
        <a:lstStyle/>
        <a:p>
          <a:r>
            <a:rPr lang="cs-CZ" sz="2800"/>
            <a:t>charity </a:t>
          </a:r>
        </a:p>
      </dgm:t>
    </dgm:pt>
    <dgm:pt modelId="{D1AE1E72-9440-4377-8CF3-16ACB9979ACB}" type="parTrans" cxnId="{9BFFD4FD-8A3A-4C69-9C14-7980ABDE902C}">
      <dgm:prSet/>
      <dgm:spPr/>
      <dgm:t>
        <a:bodyPr/>
        <a:lstStyle/>
        <a:p>
          <a:endParaRPr lang="cs-CZ"/>
        </a:p>
      </dgm:t>
    </dgm:pt>
    <dgm:pt modelId="{E0C85E43-1551-458A-82E4-54316998F51C}" type="sibTrans" cxnId="{9BFFD4FD-8A3A-4C69-9C14-7980ABDE902C}">
      <dgm:prSet/>
      <dgm:spPr/>
      <dgm:t>
        <a:bodyPr/>
        <a:lstStyle/>
        <a:p>
          <a:endParaRPr lang="cs-CZ"/>
        </a:p>
      </dgm:t>
    </dgm:pt>
    <dgm:pt modelId="{25291EFB-A257-40BC-A921-B77639069E86}">
      <dgm:prSet phldrT="[Text]" custT="1"/>
      <dgm:spPr/>
      <dgm:t>
        <a:bodyPr/>
        <a:lstStyle/>
        <a:p>
          <a:r>
            <a:rPr lang="cs-CZ" sz="2800"/>
            <a:t>školy</a:t>
          </a:r>
        </a:p>
      </dgm:t>
    </dgm:pt>
    <dgm:pt modelId="{6BCC1538-198E-404D-B397-27954A6AF589}" type="parTrans" cxnId="{AE8DCBF2-4258-4840-A7F9-405AB32A8490}">
      <dgm:prSet/>
      <dgm:spPr/>
      <dgm:t>
        <a:bodyPr/>
        <a:lstStyle/>
        <a:p>
          <a:endParaRPr lang="cs-CZ"/>
        </a:p>
      </dgm:t>
    </dgm:pt>
    <dgm:pt modelId="{C5321999-A99C-41FF-9C35-25CE34A91C46}" type="sibTrans" cxnId="{AE8DCBF2-4258-4840-A7F9-405AB32A8490}">
      <dgm:prSet/>
      <dgm:spPr/>
      <dgm:t>
        <a:bodyPr/>
        <a:lstStyle/>
        <a:p>
          <a:endParaRPr lang="cs-CZ"/>
        </a:p>
      </dgm:t>
    </dgm:pt>
    <dgm:pt modelId="{FA432857-2779-4813-BC1D-52EF88523FCD}">
      <dgm:prSet phldrT="[Text]" custT="1"/>
      <dgm:spPr/>
      <dgm:t>
        <a:bodyPr/>
        <a:lstStyle/>
        <a:p>
          <a:r>
            <a:rPr lang="cs-CZ" sz="2800"/>
            <a:t>Nadace sv. Ludmily</a:t>
          </a:r>
        </a:p>
      </dgm:t>
    </dgm:pt>
    <dgm:pt modelId="{657A8997-1F2F-4AAA-9659-DD2F49F0A4A7}" type="parTrans" cxnId="{8AD0977F-4606-4323-9917-E88FFE620DCE}">
      <dgm:prSet/>
      <dgm:spPr/>
      <dgm:t>
        <a:bodyPr/>
        <a:lstStyle/>
        <a:p>
          <a:endParaRPr lang="cs-CZ"/>
        </a:p>
      </dgm:t>
    </dgm:pt>
    <dgm:pt modelId="{54940EA6-C2CD-402F-86F0-25D793170C69}" type="sibTrans" cxnId="{8AD0977F-4606-4323-9917-E88FFE620DCE}">
      <dgm:prSet/>
      <dgm:spPr/>
      <dgm:t>
        <a:bodyPr/>
        <a:lstStyle/>
        <a:p>
          <a:endParaRPr lang="cs-CZ"/>
        </a:p>
      </dgm:t>
    </dgm:pt>
    <dgm:pt modelId="{07EC9407-7469-47D3-BEF6-CC8F36364E76}" type="pres">
      <dgm:prSet presAssocID="{92D7757C-6082-402B-BA38-B02A333C894E}" presName="Name0" presStyleCnt="0">
        <dgm:presLayoutVars>
          <dgm:dir/>
          <dgm:resizeHandles val="exact"/>
        </dgm:presLayoutVars>
      </dgm:prSet>
      <dgm:spPr/>
    </dgm:pt>
    <dgm:pt modelId="{8747EED6-E707-42F9-BA67-5A91430AE5EC}" type="pres">
      <dgm:prSet presAssocID="{9566DD31-369E-4C10-9B13-CCB4C9038809}" presName="Name5" presStyleLbl="vennNode1" presStyleIdx="0" presStyleCnt="5" custScaleY="56529">
        <dgm:presLayoutVars>
          <dgm:bulletEnabled val="1"/>
        </dgm:presLayoutVars>
      </dgm:prSet>
      <dgm:spPr>
        <a:xfrm>
          <a:off x="1094" y="358773"/>
          <a:ext cx="2134288" cy="1612903"/>
        </a:xfrm>
        <a:prstGeom prst="ellipse">
          <a:avLst/>
        </a:prstGeom>
      </dgm:spPr>
    </dgm:pt>
    <dgm:pt modelId="{30DD76AB-800C-46B1-85D4-28E75D8EABE6}" type="pres">
      <dgm:prSet presAssocID="{EBD9B0D9-8DA1-4516-A0BF-FEEC50C5DD32}" presName="space" presStyleCnt="0"/>
      <dgm:spPr/>
    </dgm:pt>
    <dgm:pt modelId="{C36EAF0F-223F-4B99-8F3B-FB9B1B5A7E3A}" type="pres">
      <dgm:prSet presAssocID="{4E43323C-2850-4C99-9B09-1368F53AE1EF}" presName="Name5" presStyleLbl="vennNode1" presStyleIdx="1" presStyleCnt="5" custScaleY="56529">
        <dgm:presLayoutVars>
          <dgm:bulletEnabled val="1"/>
        </dgm:presLayoutVars>
      </dgm:prSet>
      <dgm:spPr>
        <a:xfrm>
          <a:off x="1708525" y="376241"/>
          <a:ext cx="2134288" cy="1206491"/>
        </a:xfrm>
        <a:prstGeom prst="ellipse">
          <a:avLst/>
        </a:prstGeom>
      </dgm:spPr>
    </dgm:pt>
    <dgm:pt modelId="{1609FD9B-31E0-47B9-B287-041B2E0D4ECD}" type="pres">
      <dgm:prSet presAssocID="{D8195952-8335-468A-9279-613661B312EA}" presName="space" presStyleCnt="0"/>
      <dgm:spPr/>
    </dgm:pt>
    <dgm:pt modelId="{44EF6BF6-2B2E-4081-9B58-BD1E84CC41F5}" type="pres">
      <dgm:prSet presAssocID="{C9196DF2-2E7D-49D1-812F-2126FA1B23F0}" presName="Name5" presStyleLbl="vennNode1" presStyleIdx="2" presStyleCnt="5" custScaleY="56529">
        <dgm:presLayoutVars>
          <dgm:bulletEnabled val="1"/>
        </dgm:presLayoutVars>
      </dgm:prSet>
      <dgm:spPr/>
    </dgm:pt>
    <dgm:pt modelId="{11170166-FF0E-4254-8D89-7AABADCB65EC}" type="pres">
      <dgm:prSet presAssocID="{E0C85E43-1551-458A-82E4-54316998F51C}" presName="space" presStyleCnt="0"/>
      <dgm:spPr/>
    </dgm:pt>
    <dgm:pt modelId="{E93E6B33-D062-4E99-A49E-8406F38350E9}" type="pres">
      <dgm:prSet presAssocID="{25291EFB-A257-40BC-A921-B77639069E86}" presName="Name5" presStyleLbl="vennNode1" presStyleIdx="3" presStyleCnt="5" custScaleY="56529">
        <dgm:presLayoutVars>
          <dgm:bulletEnabled val="1"/>
        </dgm:presLayoutVars>
      </dgm:prSet>
      <dgm:spPr/>
    </dgm:pt>
    <dgm:pt modelId="{F364B975-973F-40B9-B02B-88C74BAC0F14}" type="pres">
      <dgm:prSet presAssocID="{C5321999-A99C-41FF-9C35-25CE34A91C46}" presName="space" presStyleCnt="0"/>
      <dgm:spPr/>
    </dgm:pt>
    <dgm:pt modelId="{74AF6D3F-1BA9-4EFB-A4D3-200AE9064B34}" type="pres">
      <dgm:prSet presAssocID="{FA432857-2779-4813-BC1D-52EF88523FCD}" presName="Name5" presStyleLbl="vennNode1" presStyleIdx="4" presStyleCnt="5" custScaleY="56529">
        <dgm:presLayoutVars>
          <dgm:bulletEnabled val="1"/>
        </dgm:presLayoutVars>
      </dgm:prSet>
      <dgm:spPr/>
    </dgm:pt>
  </dgm:ptLst>
  <dgm:cxnLst>
    <dgm:cxn modelId="{A9B43307-CDF9-4B28-9ECE-CFEC1EA6733C}" type="presOf" srcId="{C9196DF2-2E7D-49D1-812F-2126FA1B23F0}" destId="{44EF6BF6-2B2E-4081-9B58-BD1E84CC41F5}" srcOrd="0" destOrd="0" presId="urn:microsoft.com/office/officeart/2005/8/layout/venn3"/>
    <dgm:cxn modelId="{3CFD290D-237E-460F-A386-65B31193DB06}" type="presOf" srcId="{25291EFB-A257-40BC-A921-B77639069E86}" destId="{E93E6B33-D062-4E99-A49E-8406F38350E9}" srcOrd="0" destOrd="0" presId="urn:microsoft.com/office/officeart/2005/8/layout/venn3"/>
    <dgm:cxn modelId="{49BACF13-4321-4557-9CB0-D037B8A226C4}" type="presOf" srcId="{4E43323C-2850-4C99-9B09-1368F53AE1EF}" destId="{C36EAF0F-223F-4B99-8F3B-FB9B1B5A7E3A}" srcOrd="0" destOrd="0" presId="urn:microsoft.com/office/officeart/2005/8/layout/venn3"/>
    <dgm:cxn modelId="{6E11941E-527F-497F-BA16-E0615A637C10}" type="presOf" srcId="{9566DD31-369E-4C10-9B13-CCB4C9038809}" destId="{8747EED6-E707-42F9-BA67-5A91430AE5EC}" srcOrd="0" destOrd="0" presId="urn:microsoft.com/office/officeart/2005/8/layout/venn3"/>
    <dgm:cxn modelId="{8AD0977F-4606-4323-9917-E88FFE620DCE}" srcId="{92D7757C-6082-402B-BA38-B02A333C894E}" destId="{FA432857-2779-4813-BC1D-52EF88523FCD}" srcOrd="4" destOrd="0" parTransId="{657A8997-1F2F-4AAA-9659-DD2F49F0A4A7}" sibTransId="{54940EA6-C2CD-402F-86F0-25D793170C69}"/>
    <dgm:cxn modelId="{84FEB585-FD21-4708-B333-6BB7645F32CD}" type="presOf" srcId="{FA432857-2779-4813-BC1D-52EF88523FCD}" destId="{74AF6D3F-1BA9-4EFB-A4D3-200AE9064B34}" srcOrd="0" destOrd="0" presId="urn:microsoft.com/office/officeart/2005/8/layout/venn3"/>
    <dgm:cxn modelId="{17A6849E-8E1F-4BC5-A565-16FFA2880B06}" srcId="{92D7757C-6082-402B-BA38-B02A333C894E}" destId="{4E43323C-2850-4C99-9B09-1368F53AE1EF}" srcOrd="1" destOrd="0" parTransId="{F685193A-D8F5-436D-ABEF-3E6B8317CB34}" sibTransId="{D8195952-8335-468A-9279-613661B312EA}"/>
    <dgm:cxn modelId="{2430EEB1-15D3-452E-8DA2-AE785BEF0F98}" srcId="{92D7757C-6082-402B-BA38-B02A333C894E}" destId="{9566DD31-369E-4C10-9B13-CCB4C9038809}" srcOrd="0" destOrd="0" parTransId="{3EAB61C9-4B8E-4209-8B6B-12E38CF83477}" sibTransId="{EBD9B0D9-8DA1-4516-A0BF-FEEC50C5DD32}"/>
    <dgm:cxn modelId="{6C6B1CED-44F7-41C1-99FE-23093A4BE9D6}" type="presOf" srcId="{92D7757C-6082-402B-BA38-B02A333C894E}" destId="{07EC9407-7469-47D3-BEF6-CC8F36364E76}" srcOrd="0" destOrd="0" presId="urn:microsoft.com/office/officeart/2005/8/layout/venn3"/>
    <dgm:cxn modelId="{AE8DCBF2-4258-4840-A7F9-405AB32A8490}" srcId="{92D7757C-6082-402B-BA38-B02A333C894E}" destId="{25291EFB-A257-40BC-A921-B77639069E86}" srcOrd="3" destOrd="0" parTransId="{6BCC1538-198E-404D-B397-27954A6AF589}" sibTransId="{C5321999-A99C-41FF-9C35-25CE34A91C46}"/>
    <dgm:cxn modelId="{9BFFD4FD-8A3A-4C69-9C14-7980ABDE902C}" srcId="{92D7757C-6082-402B-BA38-B02A333C894E}" destId="{C9196DF2-2E7D-49D1-812F-2126FA1B23F0}" srcOrd="2" destOrd="0" parTransId="{D1AE1E72-9440-4377-8CF3-16ACB9979ACB}" sibTransId="{E0C85E43-1551-458A-82E4-54316998F51C}"/>
    <dgm:cxn modelId="{780F3A65-BDA7-485D-8DE6-B5533DCE5B3F}" type="presParOf" srcId="{07EC9407-7469-47D3-BEF6-CC8F36364E76}" destId="{8747EED6-E707-42F9-BA67-5A91430AE5EC}" srcOrd="0" destOrd="0" presId="urn:microsoft.com/office/officeart/2005/8/layout/venn3"/>
    <dgm:cxn modelId="{452354BF-B9EA-40F4-9935-3AD9938D9A6D}" type="presParOf" srcId="{07EC9407-7469-47D3-BEF6-CC8F36364E76}" destId="{30DD76AB-800C-46B1-85D4-28E75D8EABE6}" srcOrd="1" destOrd="0" presId="urn:microsoft.com/office/officeart/2005/8/layout/venn3"/>
    <dgm:cxn modelId="{2F188CC2-A6C9-40CD-8C62-F46E0079DAB6}" type="presParOf" srcId="{07EC9407-7469-47D3-BEF6-CC8F36364E76}" destId="{C36EAF0F-223F-4B99-8F3B-FB9B1B5A7E3A}" srcOrd="2" destOrd="0" presId="urn:microsoft.com/office/officeart/2005/8/layout/venn3"/>
    <dgm:cxn modelId="{F8FC534E-1950-43D9-B726-5E6A5003D857}" type="presParOf" srcId="{07EC9407-7469-47D3-BEF6-CC8F36364E76}" destId="{1609FD9B-31E0-47B9-B287-041B2E0D4ECD}" srcOrd="3" destOrd="0" presId="urn:microsoft.com/office/officeart/2005/8/layout/venn3"/>
    <dgm:cxn modelId="{7B38397B-2B38-4597-AC36-52F7A5BDF368}" type="presParOf" srcId="{07EC9407-7469-47D3-BEF6-CC8F36364E76}" destId="{44EF6BF6-2B2E-4081-9B58-BD1E84CC41F5}" srcOrd="4" destOrd="0" presId="urn:microsoft.com/office/officeart/2005/8/layout/venn3"/>
    <dgm:cxn modelId="{4FC4136E-5F6A-4A4D-80A6-81C1B4ED875F}" type="presParOf" srcId="{07EC9407-7469-47D3-BEF6-CC8F36364E76}" destId="{11170166-FF0E-4254-8D89-7AABADCB65EC}" srcOrd="5" destOrd="0" presId="urn:microsoft.com/office/officeart/2005/8/layout/venn3"/>
    <dgm:cxn modelId="{380A8F97-88AD-46D7-BBDA-A9062CCF034F}" type="presParOf" srcId="{07EC9407-7469-47D3-BEF6-CC8F36364E76}" destId="{E93E6B33-D062-4E99-A49E-8406F38350E9}" srcOrd="6" destOrd="0" presId="urn:microsoft.com/office/officeart/2005/8/layout/venn3"/>
    <dgm:cxn modelId="{AB1DAD11-9CF0-4B9B-B892-D4F941BD7537}" type="presParOf" srcId="{07EC9407-7469-47D3-BEF6-CC8F36364E76}" destId="{F364B975-973F-40B9-B02B-88C74BAC0F14}" srcOrd="7" destOrd="0" presId="urn:microsoft.com/office/officeart/2005/8/layout/venn3"/>
    <dgm:cxn modelId="{2267C3D5-6CFC-41A7-9097-5DC59E40A559}" type="presParOf" srcId="{07EC9407-7469-47D3-BEF6-CC8F36364E76}" destId="{74AF6D3F-1BA9-4EFB-A4D3-200AE9064B34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D7757C-6082-402B-BA38-B02A333C894E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566DD31-369E-4C10-9B13-CCB4C9038809}">
      <dgm:prSet phldrT="[Text]" custT="1"/>
      <dgm:spPr>
        <a:solidFill>
          <a:srgbClr val="FFC000">
            <a:alpha val="5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17457" tIns="35560" rIns="117457" bIns="35560" numCol="1" spcCol="1270" anchor="ctr" anchorCtr="0"/>
        <a:lstStyle/>
        <a:p>
          <a:pPr marL="0"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AP</a:t>
          </a:r>
        </a:p>
      </dgm:t>
    </dgm:pt>
    <dgm:pt modelId="{3EAB61C9-4B8E-4209-8B6B-12E38CF83477}" type="parTrans" cxnId="{2430EEB1-15D3-452E-8DA2-AE785BEF0F98}">
      <dgm:prSet/>
      <dgm:spPr/>
      <dgm:t>
        <a:bodyPr/>
        <a:lstStyle/>
        <a:p>
          <a:endParaRPr lang="cs-CZ"/>
        </a:p>
      </dgm:t>
    </dgm:pt>
    <dgm:pt modelId="{EBD9B0D9-8DA1-4516-A0BF-FEEC50C5DD32}" type="sibTrans" cxnId="{2430EEB1-15D3-452E-8DA2-AE785BEF0F98}">
      <dgm:prSet/>
      <dgm:spPr/>
      <dgm:t>
        <a:bodyPr/>
        <a:lstStyle/>
        <a:p>
          <a:endParaRPr lang="cs-CZ"/>
        </a:p>
      </dgm:t>
    </dgm:pt>
    <dgm:pt modelId="{4E43323C-2850-4C99-9B09-1368F53AE1EF}">
      <dgm:prSet phldrT="[Text]" custT="1"/>
      <dgm:spPr>
        <a:solidFill>
          <a:srgbClr val="4472C4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17457" tIns="35560" rIns="117457" bIns="35560" numCol="1" spcCol="1270" anchor="ctr" anchorCtr="0"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farnosti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kapituly</a:t>
          </a:r>
        </a:p>
      </dgm:t>
    </dgm:pt>
    <dgm:pt modelId="{F685193A-D8F5-436D-ABEF-3E6B8317CB34}" type="parTrans" cxnId="{17A6849E-8E1F-4BC5-A565-16FFA2880B06}">
      <dgm:prSet/>
      <dgm:spPr/>
      <dgm:t>
        <a:bodyPr/>
        <a:lstStyle/>
        <a:p>
          <a:endParaRPr lang="cs-CZ"/>
        </a:p>
      </dgm:t>
    </dgm:pt>
    <dgm:pt modelId="{D8195952-8335-468A-9279-613661B312EA}" type="sibTrans" cxnId="{17A6849E-8E1F-4BC5-A565-16FFA2880B06}">
      <dgm:prSet/>
      <dgm:spPr/>
      <dgm:t>
        <a:bodyPr/>
        <a:lstStyle/>
        <a:p>
          <a:endParaRPr lang="cs-CZ"/>
        </a:p>
      </dgm:t>
    </dgm:pt>
    <dgm:pt modelId="{C9196DF2-2E7D-49D1-812F-2126FA1B23F0}">
      <dgm:prSet phldrT="[Text]" custT="1"/>
      <dgm:spPr/>
      <dgm:t>
        <a:bodyPr/>
        <a:lstStyle/>
        <a:p>
          <a:r>
            <a:rPr lang="cs-CZ" sz="2800"/>
            <a:t>charity </a:t>
          </a:r>
        </a:p>
      </dgm:t>
    </dgm:pt>
    <dgm:pt modelId="{D1AE1E72-9440-4377-8CF3-16ACB9979ACB}" type="parTrans" cxnId="{9BFFD4FD-8A3A-4C69-9C14-7980ABDE902C}">
      <dgm:prSet/>
      <dgm:spPr/>
      <dgm:t>
        <a:bodyPr/>
        <a:lstStyle/>
        <a:p>
          <a:endParaRPr lang="cs-CZ"/>
        </a:p>
      </dgm:t>
    </dgm:pt>
    <dgm:pt modelId="{E0C85E43-1551-458A-82E4-54316998F51C}" type="sibTrans" cxnId="{9BFFD4FD-8A3A-4C69-9C14-7980ABDE902C}">
      <dgm:prSet/>
      <dgm:spPr/>
      <dgm:t>
        <a:bodyPr/>
        <a:lstStyle/>
        <a:p>
          <a:endParaRPr lang="cs-CZ"/>
        </a:p>
      </dgm:t>
    </dgm:pt>
    <dgm:pt modelId="{25291EFB-A257-40BC-A921-B77639069E86}">
      <dgm:prSet phldrT="[Text]" custT="1"/>
      <dgm:spPr/>
      <dgm:t>
        <a:bodyPr/>
        <a:lstStyle/>
        <a:p>
          <a:r>
            <a:rPr lang="cs-CZ" sz="2800"/>
            <a:t>školy</a:t>
          </a:r>
        </a:p>
      </dgm:t>
    </dgm:pt>
    <dgm:pt modelId="{6BCC1538-198E-404D-B397-27954A6AF589}" type="parTrans" cxnId="{AE8DCBF2-4258-4840-A7F9-405AB32A8490}">
      <dgm:prSet/>
      <dgm:spPr/>
      <dgm:t>
        <a:bodyPr/>
        <a:lstStyle/>
        <a:p>
          <a:endParaRPr lang="cs-CZ"/>
        </a:p>
      </dgm:t>
    </dgm:pt>
    <dgm:pt modelId="{C5321999-A99C-41FF-9C35-25CE34A91C46}" type="sibTrans" cxnId="{AE8DCBF2-4258-4840-A7F9-405AB32A8490}">
      <dgm:prSet/>
      <dgm:spPr/>
      <dgm:t>
        <a:bodyPr/>
        <a:lstStyle/>
        <a:p>
          <a:endParaRPr lang="cs-CZ"/>
        </a:p>
      </dgm:t>
    </dgm:pt>
    <dgm:pt modelId="{FA432857-2779-4813-BC1D-52EF88523FCD}">
      <dgm:prSet phldrT="[Text]" custT="1"/>
      <dgm:spPr/>
      <dgm:t>
        <a:bodyPr/>
        <a:lstStyle/>
        <a:p>
          <a:r>
            <a:rPr lang="cs-CZ" sz="2800"/>
            <a:t>Nadace sv. Ludmily</a:t>
          </a:r>
        </a:p>
      </dgm:t>
    </dgm:pt>
    <dgm:pt modelId="{657A8997-1F2F-4AAA-9659-DD2F49F0A4A7}" type="parTrans" cxnId="{8AD0977F-4606-4323-9917-E88FFE620DCE}">
      <dgm:prSet/>
      <dgm:spPr/>
      <dgm:t>
        <a:bodyPr/>
        <a:lstStyle/>
        <a:p>
          <a:endParaRPr lang="cs-CZ"/>
        </a:p>
      </dgm:t>
    </dgm:pt>
    <dgm:pt modelId="{54940EA6-C2CD-402F-86F0-25D793170C69}" type="sibTrans" cxnId="{8AD0977F-4606-4323-9917-E88FFE620DCE}">
      <dgm:prSet/>
      <dgm:spPr/>
      <dgm:t>
        <a:bodyPr/>
        <a:lstStyle/>
        <a:p>
          <a:endParaRPr lang="cs-CZ"/>
        </a:p>
      </dgm:t>
    </dgm:pt>
    <dgm:pt modelId="{07EC9407-7469-47D3-BEF6-CC8F36364E76}" type="pres">
      <dgm:prSet presAssocID="{92D7757C-6082-402B-BA38-B02A333C894E}" presName="Name0" presStyleCnt="0">
        <dgm:presLayoutVars>
          <dgm:dir/>
          <dgm:resizeHandles val="exact"/>
        </dgm:presLayoutVars>
      </dgm:prSet>
      <dgm:spPr/>
    </dgm:pt>
    <dgm:pt modelId="{8747EED6-E707-42F9-BA67-5A91430AE5EC}" type="pres">
      <dgm:prSet presAssocID="{9566DD31-369E-4C10-9B13-CCB4C9038809}" presName="Name5" presStyleLbl="vennNode1" presStyleIdx="0" presStyleCnt="5" custScaleY="56529">
        <dgm:presLayoutVars>
          <dgm:bulletEnabled val="1"/>
        </dgm:presLayoutVars>
      </dgm:prSet>
      <dgm:spPr>
        <a:xfrm>
          <a:off x="1094" y="358773"/>
          <a:ext cx="2134288" cy="1612903"/>
        </a:xfrm>
        <a:prstGeom prst="ellipse">
          <a:avLst/>
        </a:prstGeom>
      </dgm:spPr>
    </dgm:pt>
    <dgm:pt modelId="{30DD76AB-800C-46B1-85D4-28E75D8EABE6}" type="pres">
      <dgm:prSet presAssocID="{EBD9B0D9-8DA1-4516-A0BF-FEEC50C5DD32}" presName="space" presStyleCnt="0"/>
      <dgm:spPr/>
    </dgm:pt>
    <dgm:pt modelId="{C36EAF0F-223F-4B99-8F3B-FB9B1B5A7E3A}" type="pres">
      <dgm:prSet presAssocID="{4E43323C-2850-4C99-9B09-1368F53AE1EF}" presName="Name5" presStyleLbl="vennNode1" presStyleIdx="1" presStyleCnt="5" custScaleY="56529">
        <dgm:presLayoutVars>
          <dgm:bulletEnabled val="1"/>
        </dgm:presLayoutVars>
      </dgm:prSet>
      <dgm:spPr>
        <a:xfrm>
          <a:off x="1708525" y="376241"/>
          <a:ext cx="2134288" cy="1206491"/>
        </a:xfrm>
        <a:prstGeom prst="ellipse">
          <a:avLst/>
        </a:prstGeom>
      </dgm:spPr>
    </dgm:pt>
    <dgm:pt modelId="{1609FD9B-31E0-47B9-B287-041B2E0D4ECD}" type="pres">
      <dgm:prSet presAssocID="{D8195952-8335-468A-9279-613661B312EA}" presName="space" presStyleCnt="0"/>
      <dgm:spPr/>
    </dgm:pt>
    <dgm:pt modelId="{44EF6BF6-2B2E-4081-9B58-BD1E84CC41F5}" type="pres">
      <dgm:prSet presAssocID="{C9196DF2-2E7D-49D1-812F-2126FA1B23F0}" presName="Name5" presStyleLbl="vennNode1" presStyleIdx="2" presStyleCnt="5" custScaleY="56529">
        <dgm:presLayoutVars>
          <dgm:bulletEnabled val="1"/>
        </dgm:presLayoutVars>
      </dgm:prSet>
      <dgm:spPr/>
    </dgm:pt>
    <dgm:pt modelId="{11170166-FF0E-4254-8D89-7AABADCB65EC}" type="pres">
      <dgm:prSet presAssocID="{E0C85E43-1551-458A-82E4-54316998F51C}" presName="space" presStyleCnt="0"/>
      <dgm:spPr/>
    </dgm:pt>
    <dgm:pt modelId="{E93E6B33-D062-4E99-A49E-8406F38350E9}" type="pres">
      <dgm:prSet presAssocID="{25291EFB-A257-40BC-A921-B77639069E86}" presName="Name5" presStyleLbl="vennNode1" presStyleIdx="3" presStyleCnt="5" custScaleY="56529">
        <dgm:presLayoutVars>
          <dgm:bulletEnabled val="1"/>
        </dgm:presLayoutVars>
      </dgm:prSet>
      <dgm:spPr/>
    </dgm:pt>
    <dgm:pt modelId="{F364B975-973F-40B9-B02B-88C74BAC0F14}" type="pres">
      <dgm:prSet presAssocID="{C5321999-A99C-41FF-9C35-25CE34A91C46}" presName="space" presStyleCnt="0"/>
      <dgm:spPr/>
    </dgm:pt>
    <dgm:pt modelId="{74AF6D3F-1BA9-4EFB-A4D3-200AE9064B34}" type="pres">
      <dgm:prSet presAssocID="{FA432857-2779-4813-BC1D-52EF88523FCD}" presName="Name5" presStyleLbl="vennNode1" presStyleIdx="4" presStyleCnt="5" custScaleY="56529">
        <dgm:presLayoutVars>
          <dgm:bulletEnabled val="1"/>
        </dgm:presLayoutVars>
      </dgm:prSet>
      <dgm:spPr/>
    </dgm:pt>
  </dgm:ptLst>
  <dgm:cxnLst>
    <dgm:cxn modelId="{A9B43307-CDF9-4B28-9ECE-CFEC1EA6733C}" type="presOf" srcId="{C9196DF2-2E7D-49D1-812F-2126FA1B23F0}" destId="{44EF6BF6-2B2E-4081-9B58-BD1E84CC41F5}" srcOrd="0" destOrd="0" presId="urn:microsoft.com/office/officeart/2005/8/layout/venn3"/>
    <dgm:cxn modelId="{3CFD290D-237E-460F-A386-65B31193DB06}" type="presOf" srcId="{25291EFB-A257-40BC-A921-B77639069E86}" destId="{E93E6B33-D062-4E99-A49E-8406F38350E9}" srcOrd="0" destOrd="0" presId="urn:microsoft.com/office/officeart/2005/8/layout/venn3"/>
    <dgm:cxn modelId="{49BACF13-4321-4557-9CB0-D037B8A226C4}" type="presOf" srcId="{4E43323C-2850-4C99-9B09-1368F53AE1EF}" destId="{C36EAF0F-223F-4B99-8F3B-FB9B1B5A7E3A}" srcOrd="0" destOrd="0" presId="urn:microsoft.com/office/officeart/2005/8/layout/venn3"/>
    <dgm:cxn modelId="{6E11941E-527F-497F-BA16-E0615A637C10}" type="presOf" srcId="{9566DD31-369E-4C10-9B13-CCB4C9038809}" destId="{8747EED6-E707-42F9-BA67-5A91430AE5EC}" srcOrd="0" destOrd="0" presId="urn:microsoft.com/office/officeart/2005/8/layout/venn3"/>
    <dgm:cxn modelId="{8AD0977F-4606-4323-9917-E88FFE620DCE}" srcId="{92D7757C-6082-402B-BA38-B02A333C894E}" destId="{FA432857-2779-4813-BC1D-52EF88523FCD}" srcOrd="4" destOrd="0" parTransId="{657A8997-1F2F-4AAA-9659-DD2F49F0A4A7}" sibTransId="{54940EA6-C2CD-402F-86F0-25D793170C69}"/>
    <dgm:cxn modelId="{84FEB585-FD21-4708-B333-6BB7645F32CD}" type="presOf" srcId="{FA432857-2779-4813-BC1D-52EF88523FCD}" destId="{74AF6D3F-1BA9-4EFB-A4D3-200AE9064B34}" srcOrd="0" destOrd="0" presId="urn:microsoft.com/office/officeart/2005/8/layout/venn3"/>
    <dgm:cxn modelId="{17A6849E-8E1F-4BC5-A565-16FFA2880B06}" srcId="{92D7757C-6082-402B-BA38-B02A333C894E}" destId="{4E43323C-2850-4C99-9B09-1368F53AE1EF}" srcOrd="1" destOrd="0" parTransId="{F685193A-D8F5-436D-ABEF-3E6B8317CB34}" sibTransId="{D8195952-8335-468A-9279-613661B312EA}"/>
    <dgm:cxn modelId="{2430EEB1-15D3-452E-8DA2-AE785BEF0F98}" srcId="{92D7757C-6082-402B-BA38-B02A333C894E}" destId="{9566DD31-369E-4C10-9B13-CCB4C9038809}" srcOrd="0" destOrd="0" parTransId="{3EAB61C9-4B8E-4209-8B6B-12E38CF83477}" sibTransId="{EBD9B0D9-8DA1-4516-A0BF-FEEC50C5DD32}"/>
    <dgm:cxn modelId="{6C6B1CED-44F7-41C1-99FE-23093A4BE9D6}" type="presOf" srcId="{92D7757C-6082-402B-BA38-B02A333C894E}" destId="{07EC9407-7469-47D3-BEF6-CC8F36364E76}" srcOrd="0" destOrd="0" presId="urn:microsoft.com/office/officeart/2005/8/layout/venn3"/>
    <dgm:cxn modelId="{AE8DCBF2-4258-4840-A7F9-405AB32A8490}" srcId="{92D7757C-6082-402B-BA38-B02A333C894E}" destId="{25291EFB-A257-40BC-A921-B77639069E86}" srcOrd="3" destOrd="0" parTransId="{6BCC1538-198E-404D-B397-27954A6AF589}" sibTransId="{C5321999-A99C-41FF-9C35-25CE34A91C46}"/>
    <dgm:cxn modelId="{9BFFD4FD-8A3A-4C69-9C14-7980ABDE902C}" srcId="{92D7757C-6082-402B-BA38-B02A333C894E}" destId="{C9196DF2-2E7D-49D1-812F-2126FA1B23F0}" srcOrd="2" destOrd="0" parTransId="{D1AE1E72-9440-4377-8CF3-16ACB9979ACB}" sibTransId="{E0C85E43-1551-458A-82E4-54316998F51C}"/>
    <dgm:cxn modelId="{780F3A65-BDA7-485D-8DE6-B5533DCE5B3F}" type="presParOf" srcId="{07EC9407-7469-47D3-BEF6-CC8F36364E76}" destId="{8747EED6-E707-42F9-BA67-5A91430AE5EC}" srcOrd="0" destOrd="0" presId="urn:microsoft.com/office/officeart/2005/8/layout/venn3"/>
    <dgm:cxn modelId="{452354BF-B9EA-40F4-9935-3AD9938D9A6D}" type="presParOf" srcId="{07EC9407-7469-47D3-BEF6-CC8F36364E76}" destId="{30DD76AB-800C-46B1-85D4-28E75D8EABE6}" srcOrd="1" destOrd="0" presId="urn:microsoft.com/office/officeart/2005/8/layout/venn3"/>
    <dgm:cxn modelId="{2F188CC2-A6C9-40CD-8C62-F46E0079DAB6}" type="presParOf" srcId="{07EC9407-7469-47D3-BEF6-CC8F36364E76}" destId="{C36EAF0F-223F-4B99-8F3B-FB9B1B5A7E3A}" srcOrd="2" destOrd="0" presId="urn:microsoft.com/office/officeart/2005/8/layout/venn3"/>
    <dgm:cxn modelId="{F8FC534E-1950-43D9-B726-5E6A5003D857}" type="presParOf" srcId="{07EC9407-7469-47D3-BEF6-CC8F36364E76}" destId="{1609FD9B-31E0-47B9-B287-041B2E0D4ECD}" srcOrd="3" destOrd="0" presId="urn:microsoft.com/office/officeart/2005/8/layout/venn3"/>
    <dgm:cxn modelId="{7B38397B-2B38-4597-AC36-52F7A5BDF368}" type="presParOf" srcId="{07EC9407-7469-47D3-BEF6-CC8F36364E76}" destId="{44EF6BF6-2B2E-4081-9B58-BD1E84CC41F5}" srcOrd="4" destOrd="0" presId="urn:microsoft.com/office/officeart/2005/8/layout/venn3"/>
    <dgm:cxn modelId="{4FC4136E-5F6A-4A4D-80A6-81C1B4ED875F}" type="presParOf" srcId="{07EC9407-7469-47D3-BEF6-CC8F36364E76}" destId="{11170166-FF0E-4254-8D89-7AABADCB65EC}" srcOrd="5" destOrd="0" presId="urn:microsoft.com/office/officeart/2005/8/layout/venn3"/>
    <dgm:cxn modelId="{380A8F97-88AD-46D7-BBDA-A9062CCF034F}" type="presParOf" srcId="{07EC9407-7469-47D3-BEF6-CC8F36364E76}" destId="{E93E6B33-D062-4E99-A49E-8406F38350E9}" srcOrd="6" destOrd="0" presId="urn:microsoft.com/office/officeart/2005/8/layout/venn3"/>
    <dgm:cxn modelId="{AB1DAD11-9CF0-4B9B-B892-D4F941BD7537}" type="presParOf" srcId="{07EC9407-7469-47D3-BEF6-CC8F36364E76}" destId="{F364B975-973F-40B9-B02B-88C74BAC0F14}" srcOrd="7" destOrd="0" presId="urn:microsoft.com/office/officeart/2005/8/layout/venn3"/>
    <dgm:cxn modelId="{2267C3D5-6CFC-41A7-9097-5DC59E40A559}" type="presParOf" srcId="{07EC9407-7469-47D3-BEF6-CC8F36364E76}" destId="{74AF6D3F-1BA9-4EFB-A4D3-200AE9064B34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D7757C-6082-402B-BA38-B02A333C894E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566DD31-369E-4C10-9B13-CCB4C9038809}">
      <dgm:prSet phldrT="[Text]" custT="1"/>
      <dgm:spPr>
        <a:solidFill>
          <a:srgbClr val="4472C4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17457" tIns="35560" rIns="117457" bIns="35560" numCol="1" spcCol="1270" anchor="ctr" anchorCtr="0"/>
        <a:lstStyle/>
        <a:p>
          <a:pPr marL="0"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AP</a:t>
          </a:r>
        </a:p>
      </dgm:t>
    </dgm:pt>
    <dgm:pt modelId="{3EAB61C9-4B8E-4209-8B6B-12E38CF83477}" type="parTrans" cxnId="{2430EEB1-15D3-452E-8DA2-AE785BEF0F98}">
      <dgm:prSet/>
      <dgm:spPr/>
      <dgm:t>
        <a:bodyPr/>
        <a:lstStyle/>
        <a:p>
          <a:endParaRPr lang="cs-CZ"/>
        </a:p>
      </dgm:t>
    </dgm:pt>
    <dgm:pt modelId="{EBD9B0D9-8DA1-4516-A0BF-FEEC50C5DD32}" type="sibTrans" cxnId="{2430EEB1-15D3-452E-8DA2-AE785BEF0F98}">
      <dgm:prSet/>
      <dgm:spPr/>
      <dgm:t>
        <a:bodyPr/>
        <a:lstStyle/>
        <a:p>
          <a:endParaRPr lang="cs-CZ"/>
        </a:p>
      </dgm:t>
    </dgm:pt>
    <dgm:pt modelId="{4E43323C-2850-4C99-9B09-1368F53AE1EF}">
      <dgm:prSet phldrT="[Text]" custT="1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cs-CZ" sz="2800"/>
            <a:t>farnosti</a:t>
          </a:r>
        </a:p>
        <a:p>
          <a:r>
            <a:rPr lang="cs-CZ" sz="2800"/>
            <a:t>kapituly</a:t>
          </a:r>
        </a:p>
      </dgm:t>
    </dgm:pt>
    <dgm:pt modelId="{F685193A-D8F5-436D-ABEF-3E6B8317CB34}" type="parTrans" cxnId="{17A6849E-8E1F-4BC5-A565-16FFA2880B06}">
      <dgm:prSet/>
      <dgm:spPr/>
      <dgm:t>
        <a:bodyPr/>
        <a:lstStyle/>
        <a:p>
          <a:endParaRPr lang="cs-CZ"/>
        </a:p>
      </dgm:t>
    </dgm:pt>
    <dgm:pt modelId="{D8195952-8335-468A-9279-613661B312EA}" type="sibTrans" cxnId="{17A6849E-8E1F-4BC5-A565-16FFA2880B06}">
      <dgm:prSet/>
      <dgm:spPr/>
      <dgm:t>
        <a:bodyPr/>
        <a:lstStyle/>
        <a:p>
          <a:endParaRPr lang="cs-CZ"/>
        </a:p>
      </dgm:t>
    </dgm:pt>
    <dgm:pt modelId="{C9196DF2-2E7D-49D1-812F-2126FA1B23F0}">
      <dgm:prSet phldrT="[Text]" custT="1"/>
      <dgm:spPr/>
      <dgm:t>
        <a:bodyPr/>
        <a:lstStyle/>
        <a:p>
          <a:r>
            <a:rPr lang="cs-CZ" sz="2800"/>
            <a:t>charity </a:t>
          </a:r>
        </a:p>
      </dgm:t>
    </dgm:pt>
    <dgm:pt modelId="{D1AE1E72-9440-4377-8CF3-16ACB9979ACB}" type="parTrans" cxnId="{9BFFD4FD-8A3A-4C69-9C14-7980ABDE902C}">
      <dgm:prSet/>
      <dgm:spPr/>
      <dgm:t>
        <a:bodyPr/>
        <a:lstStyle/>
        <a:p>
          <a:endParaRPr lang="cs-CZ"/>
        </a:p>
      </dgm:t>
    </dgm:pt>
    <dgm:pt modelId="{E0C85E43-1551-458A-82E4-54316998F51C}" type="sibTrans" cxnId="{9BFFD4FD-8A3A-4C69-9C14-7980ABDE902C}">
      <dgm:prSet/>
      <dgm:spPr/>
      <dgm:t>
        <a:bodyPr/>
        <a:lstStyle/>
        <a:p>
          <a:endParaRPr lang="cs-CZ"/>
        </a:p>
      </dgm:t>
    </dgm:pt>
    <dgm:pt modelId="{25291EFB-A257-40BC-A921-B77639069E86}">
      <dgm:prSet phldrT="[Text]" custT="1"/>
      <dgm:spPr/>
      <dgm:t>
        <a:bodyPr/>
        <a:lstStyle/>
        <a:p>
          <a:r>
            <a:rPr lang="cs-CZ" sz="2800"/>
            <a:t>školy</a:t>
          </a:r>
        </a:p>
      </dgm:t>
    </dgm:pt>
    <dgm:pt modelId="{6BCC1538-198E-404D-B397-27954A6AF589}" type="parTrans" cxnId="{AE8DCBF2-4258-4840-A7F9-405AB32A8490}">
      <dgm:prSet/>
      <dgm:spPr/>
      <dgm:t>
        <a:bodyPr/>
        <a:lstStyle/>
        <a:p>
          <a:endParaRPr lang="cs-CZ"/>
        </a:p>
      </dgm:t>
    </dgm:pt>
    <dgm:pt modelId="{C5321999-A99C-41FF-9C35-25CE34A91C46}" type="sibTrans" cxnId="{AE8DCBF2-4258-4840-A7F9-405AB32A8490}">
      <dgm:prSet/>
      <dgm:spPr/>
      <dgm:t>
        <a:bodyPr/>
        <a:lstStyle/>
        <a:p>
          <a:endParaRPr lang="cs-CZ"/>
        </a:p>
      </dgm:t>
    </dgm:pt>
    <dgm:pt modelId="{FA432857-2779-4813-BC1D-52EF88523FCD}">
      <dgm:prSet phldrT="[Text]" custT="1"/>
      <dgm:spPr/>
      <dgm:t>
        <a:bodyPr/>
        <a:lstStyle/>
        <a:p>
          <a:r>
            <a:rPr lang="cs-CZ" sz="2800"/>
            <a:t>Nadace sv. Ludmily</a:t>
          </a:r>
        </a:p>
      </dgm:t>
    </dgm:pt>
    <dgm:pt modelId="{657A8997-1F2F-4AAA-9659-DD2F49F0A4A7}" type="parTrans" cxnId="{8AD0977F-4606-4323-9917-E88FFE620DCE}">
      <dgm:prSet/>
      <dgm:spPr/>
      <dgm:t>
        <a:bodyPr/>
        <a:lstStyle/>
        <a:p>
          <a:endParaRPr lang="cs-CZ"/>
        </a:p>
      </dgm:t>
    </dgm:pt>
    <dgm:pt modelId="{54940EA6-C2CD-402F-86F0-25D793170C69}" type="sibTrans" cxnId="{8AD0977F-4606-4323-9917-E88FFE620DCE}">
      <dgm:prSet/>
      <dgm:spPr/>
      <dgm:t>
        <a:bodyPr/>
        <a:lstStyle/>
        <a:p>
          <a:endParaRPr lang="cs-CZ"/>
        </a:p>
      </dgm:t>
    </dgm:pt>
    <dgm:pt modelId="{07EC9407-7469-47D3-BEF6-CC8F36364E76}" type="pres">
      <dgm:prSet presAssocID="{92D7757C-6082-402B-BA38-B02A333C894E}" presName="Name0" presStyleCnt="0">
        <dgm:presLayoutVars>
          <dgm:dir/>
          <dgm:resizeHandles val="exact"/>
        </dgm:presLayoutVars>
      </dgm:prSet>
      <dgm:spPr/>
    </dgm:pt>
    <dgm:pt modelId="{8747EED6-E707-42F9-BA67-5A91430AE5EC}" type="pres">
      <dgm:prSet presAssocID="{9566DD31-369E-4C10-9B13-CCB4C9038809}" presName="Name5" presStyleLbl="vennNode1" presStyleIdx="0" presStyleCnt="5" custScaleY="56529">
        <dgm:presLayoutVars>
          <dgm:bulletEnabled val="1"/>
        </dgm:presLayoutVars>
      </dgm:prSet>
      <dgm:spPr>
        <a:xfrm>
          <a:off x="1094" y="358773"/>
          <a:ext cx="2134288" cy="1612903"/>
        </a:xfrm>
        <a:prstGeom prst="ellipse">
          <a:avLst/>
        </a:prstGeom>
      </dgm:spPr>
    </dgm:pt>
    <dgm:pt modelId="{30DD76AB-800C-46B1-85D4-28E75D8EABE6}" type="pres">
      <dgm:prSet presAssocID="{EBD9B0D9-8DA1-4516-A0BF-FEEC50C5DD32}" presName="space" presStyleCnt="0"/>
      <dgm:spPr/>
    </dgm:pt>
    <dgm:pt modelId="{C36EAF0F-223F-4B99-8F3B-FB9B1B5A7E3A}" type="pres">
      <dgm:prSet presAssocID="{4E43323C-2850-4C99-9B09-1368F53AE1EF}" presName="Name5" presStyleLbl="vennNode1" presStyleIdx="1" presStyleCnt="5" custScaleY="56529">
        <dgm:presLayoutVars>
          <dgm:bulletEnabled val="1"/>
        </dgm:presLayoutVars>
      </dgm:prSet>
      <dgm:spPr/>
    </dgm:pt>
    <dgm:pt modelId="{1609FD9B-31E0-47B9-B287-041B2E0D4ECD}" type="pres">
      <dgm:prSet presAssocID="{D8195952-8335-468A-9279-613661B312EA}" presName="space" presStyleCnt="0"/>
      <dgm:spPr/>
    </dgm:pt>
    <dgm:pt modelId="{44EF6BF6-2B2E-4081-9B58-BD1E84CC41F5}" type="pres">
      <dgm:prSet presAssocID="{C9196DF2-2E7D-49D1-812F-2126FA1B23F0}" presName="Name5" presStyleLbl="vennNode1" presStyleIdx="2" presStyleCnt="5" custScaleY="56529">
        <dgm:presLayoutVars>
          <dgm:bulletEnabled val="1"/>
        </dgm:presLayoutVars>
      </dgm:prSet>
      <dgm:spPr/>
    </dgm:pt>
    <dgm:pt modelId="{11170166-FF0E-4254-8D89-7AABADCB65EC}" type="pres">
      <dgm:prSet presAssocID="{E0C85E43-1551-458A-82E4-54316998F51C}" presName="space" presStyleCnt="0"/>
      <dgm:spPr/>
    </dgm:pt>
    <dgm:pt modelId="{E93E6B33-D062-4E99-A49E-8406F38350E9}" type="pres">
      <dgm:prSet presAssocID="{25291EFB-A257-40BC-A921-B77639069E86}" presName="Name5" presStyleLbl="vennNode1" presStyleIdx="3" presStyleCnt="5" custScaleY="56529">
        <dgm:presLayoutVars>
          <dgm:bulletEnabled val="1"/>
        </dgm:presLayoutVars>
      </dgm:prSet>
      <dgm:spPr/>
    </dgm:pt>
    <dgm:pt modelId="{F364B975-973F-40B9-B02B-88C74BAC0F14}" type="pres">
      <dgm:prSet presAssocID="{C5321999-A99C-41FF-9C35-25CE34A91C46}" presName="space" presStyleCnt="0"/>
      <dgm:spPr/>
    </dgm:pt>
    <dgm:pt modelId="{74AF6D3F-1BA9-4EFB-A4D3-200AE9064B34}" type="pres">
      <dgm:prSet presAssocID="{FA432857-2779-4813-BC1D-52EF88523FCD}" presName="Name5" presStyleLbl="vennNode1" presStyleIdx="4" presStyleCnt="5" custScaleY="56529">
        <dgm:presLayoutVars>
          <dgm:bulletEnabled val="1"/>
        </dgm:presLayoutVars>
      </dgm:prSet>
      <dgm:spPr/>
    </dgm:pt>
  </dgm:ptLst>
  <dgm:cxnLst>
    <dgm:cxn modelId="{A9B43307-CDF9-4B28-9ECE-CFEC1EA6733C}" type="presOf" srcId="{C9196DF2-2E7D-49D1-812F-2126FA1B23F0}" destId="{44EF6BF6-2B2E-4081-9B58-BD1E84CC41F5}" srcOrd="0" destOrd="0" presId="urn:microsoft.com/office/officeart/2005/8/layout/venn3"/>
    <dgm:cxn modelId="{3CFD290D-237E-460F-A386-65B31193DB06}" type="presOf" srcId="{25291EFB-A257-40BC-A921-B77639069E86}" destId="{E93E6B33-D062-4E99-A49E-8406F38350E9}" srcOrd="0" destOrd="0" presId="urn:microsoft.com/office/officeart/2005/8/layout/venn3"/>
    <dgm:cxn modelId="{49BACF13-4321-4557-9CB0-D037B8A226C4}" type="presOf" srcId="{4E43323C-2850-4C99-9B09-1368F53AE1EF}" destId="{C36EAF0F-223F-4B99-8F3B-FB9B1B5A7E3A}" srcOrd="0" destOrd="0" presId="urn:microsoft.com/office/officeart/2005/8/layout/venn3"/>
    <dgm:cxn modelId="{6E11941E-527F-497F-BA16-E0615A637C10}" type="presOf" srcId="{9566DD31-369E-4C10-9B13-CCB4C9038809}" destId="{8747EED6-E707-42F9-BA67-5A91430AE5EC}" srcOrd="0" destOrd="0" presId="urn:microsoft.com/office/officeart/2005/8/layout/venn3"/>
    <dgm:cxn modelId="{8AD0977F-4606-4323-9917-E88FFE620DCE}" srcId="{92D7757C-6082-402B-BA38-B02A333C894E}" destId="{FA432857-2779-4813-BC1D-52EF88523FCD}" srcOrd="4" destOrd="0" parTransId="{657A8997-1F2F-4AAA-9659-DD2F49F0A4A7}" sibTransId="{54940EA6-C2CD-402F-86F0-25D793170C69}"/>
    <dgm:cxn modelId="{84FEB585-FD21-4708-B333-6BB7645F32CD}" type="presOf" srcId="{FA432857-2779-4813-BC1D-52EF88523FCD}" destId="{74AF6D3F-1BA9-4EFB-A4D3-200AE9064B34}" srcOrd="0" destOrd="0" presId="urn:microsoft.com/office/officeart/2005/8/layout/venn3"/>
    <dgm:cxn modelId="{17A6849E-8E1F-4BC5-A565-16FFA2880B06}" srcId="{92D7757C-6082-402B-BA38-B02A333C894E}" destId="{4E43323C-2850-4C99-9B09-1368F53AE1EF}" srcOrd="1" destOrd="0" parTransId="{F685193A-D8F5-436D-ABEF-3E6B8317CB34}" sibTransId="{D8195952-8335-468A-9279-613661B312EA}"/>
    <dgm:cxn modelId="{2430EEB1-15D3-452E-8DA2-AE785BEF0F98}" srcId="{92D7757C-6082-402B-BA38-B02A333C894E}" destId="{9566DD31-369E-4C10-9B13-CCB4C9038809}" srcOrd="0" destOrd="0" parTransId="{3EAB61C9-4B8E-4209-8B6B-12E38CF83477}" sibTransId="{EBD9B0D9-8DA1-4516-A0BF-FEEC50C5DD32}"/>
    <dgm:cxn modelId="{6C6B1CED-44F7-41C1-99FE-23093A4BE9D6}" type="presOf" srcId="{92D7757C-6082-402B-BA38-B02A333C894E}" destId="{07EC9407-7469-47D3-BEF6-CC8F36364E76}" srcOrd="0" destOrd="0" presId="urn:microsoft.com/office/officeart/2005/8/layout/venn3"/>
    <dgm:cxn modelId="{AE8DCBF2-4258-4840-A7F9-405AB32A8490}" srcId="{92D7757C-6082-402B-BA38-B02A333C894E}" destId="{25291EFB-A257-40BC-A921-B77639069E86}" srcOrd="3" destOrd="0" parTransId="{6BCC1538-198E-404D-B397-27954A6AF589}" sibTransId="{C5321999-A99C-41FF-9C35-25CE34A91C46}"/>
    <dgm:cxn modelId="{9BFFD4FD-8A3A-4C69-9C14-7980ABDE902C}" srcId="{92D7757C-6082-402B-BA38-B02A333C894E}" destId="{C9196DF2-2E7D-49D1-812F-2126FA1B23F0}" srcOrd="2" destOrd="0" parTransId="{D1AE1E72-9440-4377-8CF3-16ACB9979ACB}" sibTransId="{E0C85E43-1551-458A-82E4-54316998F51C}"/>
    <dgm:cxn modelId="{780F3A65-BDA7-485D-8DE6-B5533DCE5B3F}" type="presParOf" srcId="{07EC9407-7469-47D3-BEF6-CC8F36364E76}" destId="{8747EED6-E707-42F9-BA67-5A91430AE5EC}" srcOrd="0" destOrd="0" presId="urn:microsoft.com/office/officeart/2005/8/layout/venn3"/>
    <dgm:cxn modelId="{452354BF-B9EA-40F4-9935-3AD9938D9A6D}" type="presParOf" srcId="{07EC9407-7469-47D3-BEF6-CC8F36364E76}" destId="{30DD76AB-800C-46B1-85D4-28E75D8EABE6}" srcOrd="1" destOrd="0" presId="urn:microsoft.com/office/officeart/2005/8/layout/venn3"/>
    <dgm:cxn modelId="{2F188CC2-A6C9-40CD-8C62-F46E0079DAB6}" type="presParOf" srcId="{07EC9407-7469-47D3-BEF6-CC8F36364E76}" destId="{C36EAF0F-223F-4B99-8F3B-FB9B1B5A7E3A}" srcOrd="2" destOrd="0" presId="urn:microsoft.com/office/officeart/2005/8/layout/venn3"/>
    <dgm:cxn modelId="{F8FC534E-1950-43D9-B726-5E6A5003D857}" type="presParOf" srcId="{07EC9407-7469-47D3-BEF6-CC8F36364E76}" destId="{1609FD9B-31E0-47B9-B287-041B2E0D4ECD}" srcOrd="3" destOrd="0" presId="urn:microsoft.com/office/officeart/2005/8/layout/venn3"/>
    <dgm:cxn modelId="{7B38397B-2B38-4597-AC36-52F7A5BDF368}" type="presParOf" srcId="{07EC9407-7469-47D3-BEF6-CC8F36364E76}" destId="{44EF6BF6-2B2E-4081-9B58-BD1E84CC41F5}" srcOrd="4" destOrd="0" presId="urn:microsoft.com/office/officeart/2005/8/layout/venn3"/>
    <dgm:cxn modelId="{4FC4136E-5F6A-4A4D-80A6-81C1B4ED875F}" type="presParOf" srcId="{07EC9407-7469-47D3-BEF6-CC8F36364E76}" destId="{11170166-FF0E-4254-8D89-7AABADCB65EC}" srcOrd="5" destOrd="0" presId="urn:microsoft.com/office/officeart/2005/8/layout/venn3"/>
    <dgm:cxn modelId="{380A8F97-88AD-46D7-BBDA-A9062CCF034F}" type="presParOf" srcId="{07EC9407-7469-47D3-BEF6-CC8F36364E76}" destId="{E93E6B33-D062-4E99-A49E-8406F38350E9}" srcOrd="6" destOrd="0" presId="urn:microsoft.com/office/officeart/2005/8/layout/venn3"/>
    <dgm:cxn modelId="{AB1DAD11-9CF0-4B9B-B892-D4F941BD7537}" type="presParOf" srcId="{07EC9407-7469-47D3-BEF6-CC8F36364E76}" destId="{F364B975-973F-40B9-B02B-88C74BAC0F14}" srcOrd="7" destOrd="0" presId="urn:microsoft.com/office/officeart/2005/8/layout/venn3"/>
    <dgm:cxn modelId="{2267C3D5-6CFC-41A7-9097-5DC59E40A559}" type="presParOf" srcId="{07EC9407-7469-47D3-BEF6-CC8F36364E76}" destId="{74AF6D3F-1BA9-4EFB-A4D3-200AE9064B34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D7757C-6082-402B-BA38-B02A333C894E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566DD31-369E-4C10-9B13-CCB4C9038809}">
      <dgm:prSet phldrT="[Text]" custT="1"/>
      <dgm:spPr>
        <a:solidFill>
          <a:srgbClr val="4472C4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17457" tIns="35560" rIns="117457" bIns="35560" numCol="1" spcCol="1270" anchor="ctr" anchorCtr="0"/>
        <a:lstStyle/>
        <a:p>
          <a:pPr marL="0"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AP</a:t>
          </a:r>
        </a:p>
      </dgm:t>
    </dgm:pt>
    <dgm:pt modelId="{3EAB61C9-4B8E-4209-8B6B-12E38CF83477}" type="parTrans" cxnId="{2430EEB1-15D3-452E-8DA2-AE785BEF0F98}">
      <dgm:prSet/>
      <dgm:spPr/>
      <dgm:t>
        <a:bodyPr/>
        <a:lstStyle/>
        <a:p>
          <a:endParaRPr lang="cs-CZ"/>
        </a:p>
      </dgm:t>
    </dgm:pt>
    <dgm:pt modelId="{EBD9B0D9-8DA1-4516-A0BF-FEEC50C5DD32}" type="sibTrans" cxnId="{2430EEB1-15D3-452E-8DA2-AE785BEF0F98}">
      <dgm:prSet/>
      <dgm:spPr/>
      <dgm:t>
        <a:bodyPr/>
        <a:lstStyle/>
        <a:p>
          <a:endParaRPr lang="cs-CZ"/>
        </a:p>
      </dgm:t>
    </dgm:pt>
    <dgm:pt modelId="{4E43323C-2850-4C99-9B09-1368F53AE1EF}">
      <dgm:prSet phldrT="[Text]" custT="1"/>
      <dgm:spPr>
        <a:solidFill>
          <a:srgbClr val="4472C4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17457" tIns="35560" rIns="117457" bIns="35560" numCol="1" spcCol="1270" anchor="ctr" anchorCtr="0"/>
        <a:lstStyle/>
        <a:p>
          <a:r>
            <a:rPr lang="cs-CZ" sz="2800" kern="1200"/>
            <a:t>farnosti</a:t>
          </a:r>
        </a:p>
        <a:p>
          <a:r>
            <a:rPr lang="cs-CZ" sz="2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kapituly</a:t>
          </a:r>
        </a:p>
      </dgm:t>
    </dgm:pt>
    <dgm:pt modelId="{F685193A-D8F5-436D-ABEF-3E6B8317CB34}" type="parTrans" cxnId="{17A6849E-8E1F-4BC5-A565-16FFA2880B06}">
      <dgm:prSet/>
      <dgm:spPr/>
      <dgm:t>
        <a:bodyPr/>
        <a:lstStyle/>
        <a:p>
          <a:endParaRPr lang="cs-CZ"/>
        </a:p>
      </dgm:t>
    </dgm:pt>
    <dgm:pt modelId="{D8195952-8335-468A-9279-613661B312EA}" type="sibTrans" cxnId="{17A6849E-8E1F-4BC5-A565-16FFA2880B06}">
      <dgm:prSet/>
      <dgm:spPr/>
      <dgm:t>
        <a:bodyPr/>
        <a:lstStyle/>
        <a:p>
          <a:endParaRPr lang="cs-CZ"/>
        </a:p>
      </dgm:t>
    </dgm:pt>
    <dgm:pt modelId="{C9196DF2-2E7D-49D1-812F-2126FA1B23F0}">
      <dgm:prSet phldrT="[Text]" custT="1"/>
      <dgm:spPr>
        <a:solidFill>
          <a:srgbClr val="FFC000">
            <a:alpha val="5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17457" tIns="35560" rIns="117457" bIns="35560" numCol="1" spcCol="1270" anchor="ctr" anchorCtr="0"/>
        <a:lstStyle/>
        <a:p>
          <a:r>
            <a:rPr lang="cs-CZ" sz="2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charity</a:t>
          </a:r>
          <a:r>
            <a:rPr lang="cs-CZ" sz="2800" kern="1200"/>
            <a:t> </a:t>
          </a:r>
        </a:p>
      </dgm:t>
    </dgm:pt>
    <dgm:pt modelId="{D1AE1E72-9440-4377-8CF3-16ACB9979ACB}" type="parTrans" cxnId="{9BFFD4FD-8A3A-4C69-9C14-7980ABDE902C}">
      <dgm:prSet/>
      <dgm:spPr/>
      <dgm:t>
        <a:bodyPr/>
        <a:lstStyle/>
        <a:p>
          <a:endParaRPr lang="cs-CZ"/>
        </a:p>
      </dgm:t>
    </dgm:pt>
    <dgm:pt modelId="{E0C85E43-1551-458A-82E4-54316998F51C}" type="sibTrans" cxnId="{9BFFD4FD-8A3A-4C69-9C14-7980ABDE902C}">
      <dgm:prSet/>
      <dgm:spPr/>
      <dgm:t>
        <a:bodyPr/>
        <a:lstStyle/>
        <a:p>
          <a:endParaRPr lang="cs-CZ"/>
        </a:p>
      </dgm:t>
    </dgm:pt>
    <dgm:pt modelId="{25291EFB-A257-40BC-A921-B77639069E86}">
      <dgm:prSet phldrT="[Text]" custT="1"/>
      <dgm:spPr/>
      <dgm:t>
        <a:bodyPr/>
        <a:lstStyle/>
        <a:p>
          <a:r>
            <a:rPr lang="cs-CZ" sz="2800"/>
            <a:t>školy</a:t>
          </a:r>
        </a:p>
      </dgm:t>
    </dgm:pt>
    <dgm:pt modelId="{6BCC1538-198E-404D-B397-27954A6AF589}" type="parTrans" cxnId="{AE8DCBF2-4258-4840-A7F9-405AB32A8490}">
      <dgm:prSet/>
      <dgm:spPr/>
      <dgm:t>
        <a:bodyPr/>
        <a:lstStyle/>
        <a:p>
          <a:endParaRPr lang="cs-CZ"/>
        </a:p>
      </dgm:t>
    </dgm:pt>
    <dgm:pt modelId="{C5321999-A99C-41FF-9C35-25CE34A91C46}" type="sibTrans" cxnId="{AE8DCBF2-4258-4840-A7F9-405AB32A8490}">
      <dgm:prSet/>
      <dgm:spPr/>
      <dgm:t>
        <a:bodyPr/>
        <a:lstStyle/>
        <a:p>
          <a:endParaRPr lang="cs-CZ"/>
        </a:p>
      </dgm:t>
    </dgm:pt>
    <dgm:pt modelId="{FA432857-2779-4813-BC1D-52EF88523FCD}">
      <dgm:prSet phldrT="[Text]" custT="1"/>
      <dgm:spPr/>
      <dgm:t>
        <a:bodyPr/>
        <a:lstStyle/>
        <a:p>
          <a:r>
            <a:rPr lang="cs-CZ" sz="2800"/>
            <a:t>Nadace sv. Ludmily</a:t>
          </a:r>
        </a:p>
      </dgm:t>
    </dgm:pt>
    <dgm:pt modelId="{657A8997-1F2F-4AAA-9659-DD2F49F0A4A7}" type="parTrans" cxnId="{8AD0977F-4606-4323-9917-E88FFE620DCE}">
      <dgm:prSet/>
      <dgm:spPr/>
      <dgm:t>
        <a:bodyPr/>
        <a:lstStyle/>
        <a:p>
          <a:endParaRPr lang="cs-CZ"/>
        </a:p>
      </dgm:t>
    </dgm:pt>
    <dgm:pt modelId="{54940EA6-C2CD-402F-86F0-25D793170C69}" type="sibTrans" cxnId="{8AD0977F-4606-4323-9917-E88FFE620DCE}">
      <dgm:prSet/>
      <dgm:spPr/>
      <dgm:t>
        <a:bodyPr/>
        <a:lstStyle/>
        <a:p>
          <a:endParaRPr lang="cs-CZ"/>
        </a:p>
      </dgm:t>
    </dgm:pt>
    <dgm:pt modelId="{07EC9407-7469-47D3-BEF6-CC8F36364E76}" type="pres">
      <dgm:prSet presAssocID="{92D7757C-6082-402B-BA38-B02A333C894E}" presName="Name0" presStyleCnt="0">
        <dgm:presLayoutVars>
          <dgm:dir/>
          <dgm:resizeHandles val="exact"/>
        </dgm:presLayoutVars>
      </dgm:prSet>
      <dgm:spPr/>
    </dgm:pt>
    <dgm:pt modelId="{8747EED6-E707-42F9-BA67-5A91430AE5EC}" type="pres">
      <dgm:prSet presAssocID="{9566DD31-369E-4C10-9B13-CCB4C9038809}" presName="Name5" presStyleLbl="vennNode1" presStyleIdx="0" presStyleCnt="5" custScaleY="56529">
        <dgm:presLayoutVars>
          <dgm:bulletEnabled val="1"/>
        </dgm:presLayoutVars>
      </dgm:prSet>
      <dgm:spPr>
        <a:xfrm>
          <a:off x="1094" y="358773"/>
          <a:ext cx="2134288" cy="1612903"/>
        </a:xfrm>
        <a:prstGeom prst="ellipse">
          <a:avLst/>
        </a:prstGeom>
      </dgm:spPr>
    </dgm:pt>
    <dgm:pt modelId="{30DD76AB-800C-46B1-85D4-28E75D8EABE6}" type="pres">
      <dgm:prSet presAssocID="{EBD9B0D9-8DA1-4516-A0BF-FEEC50C5DD32}" presName="space" presStyleCnt="0"/>
      <dgm:spPr/>
    </dgm:pt>
    <dgm:pt modelId="{C36EAF0F-223F-4B99-8F3B-FB9B1B5A7E3A}" type="pres">
      <dgm:prSet presAssocID="{4E43323C-2850-4C99-9B09-1368F53AE1EF}" presName="Name5" presStyleLbl="vennNode1" presStyleIdx="1" presStyleCnt="5" custScaleY="56529">
        <dgm:presLayoutVars>
          <dgm:bulletEnabled val="1"/>
        </dgm:presLayoutVars>
      </dgm:prSet>
      <dgm:spPr>
        <a:xfrm>
          <a:off x="1708525" y="376241"/>
          <a:ext cx="2134288" cy="1206491"/>
        </a:xfrm>
        <a:prstGeom prst="ellipse">
          <a:avLst/>
        </a:prstGeom>
      </dgm:spPr>
    </dgm:pt>
    <dgm:pt modelId="{1609FD9B-31E0-47B9-B287-041B2E0D4ECD}" type="pres">
      <dgm:prSet presAssocID="{D8195952-8335-468A-9279-613661B312EA}" presName="space" presStyleCnt="0"/>
      <dgm:spPr/>
    </dgm:pt>
    <dgm:pt modelId="{44EF6BF6-2B2E-4081-9B58-BD1E84CC41F5}" type="pres">
      <dgm:prSet presAssocID="{C9196DF2-2E7D-49D1-812F-2126FA1B23F0}" presName="Name5" presStyleLbl="vennNode1" presStyleIdx="2" presStyleCnt="5" custScaleY="56529">
        <dgm:presLayoutVars>
          <dgm:bulletEnabled val="1"/>
        </dgm:presLayoutVars>
      </dgm:prSet>
      <dgm:spPr>
        <a:xfrm>
          <a:off x="3415955" y="376241"/>
          <a:ext cx="2134288" cy="1206491"/>
        </a:xfrm>
        <a:prstGeom prst="ellipse">
          <a:avLst/>
        </a:prstGeom>
      </dgm:spPr>
    </dgm:pt>
    <dgm:pt modelId="{11170166-FF0E-4254-8D89-7AABADCB65EC}" type="pres">
      <dgm:prSet presAssocID="{E0C85E43-1551-458A-82E4-54316998F51C}" presName="space" presStyleCnt="0"/>
      <dgm:spPr/>
    </dgm:pt>
    <dgm:pt modelId="{E93E6B33-D062-4E99-A49E-8406F38350E9}" type="pres">
      <dgm:prSet presAssocID="{25291EFB-A257-40BC-A921-B77639069E86}" presName="Name5" presStyleLbl="vennNode1" presStyleIdx="3" presStyleCnt="5" custScaleY="56529">
        <dgm:presLayoutVars>
          <dgm:bulletEnabled val="1"/>
        </dgm:presLayoutVars>
      </dgm:prSet>
      <dgm:spPr/>
    </dgm:pt>
    <dgm:pt modelId="{F364B975-973F-40B9-B02B-88C74BAC0F14}" type="pres">
      <dgm:prSet presAssocID="{C5321999-A99C-41FF-9C35-25CE34A91C46}" presName="space" presStyleCnt="0"/>
      <dgm:spPr/>
    </dgm:pt>
    <dgm:pt modelId="{74AF6D3F-1BA9-4EFB-A4D3-200AE9064B34}" type="pres">
      <dgm:prSet presAssocID="{FA432857-2779-4813-BC1D-52EF88523FCD}" presName="Name5" presStyleLbl="vennNode1" presStyleIdx="4" presStyleCnt="5" custScaleY="56529">
        <dgm:presLayoutVars>
          <dgm:bulletEnabled val="1"/>
        </dgm:presLayoutVars>
      </dgm:prSet>
      <dgm:spPr/>
    </dgm:pt>
  </dgm:ptLst>
  <dgm:cxnLst>
    <dgm:cxn modelId="{A9B43307-CDF9-4B28-9ECE-CFEC1EA6733C}" type="presOf" srcId="{C9196DF2-2E7D-49D1-812F-2126FA1B23F0}" destId="{44EF6BF6-2B2E-4081-9B58-BD1E84CC41F5}" srcOrd="0" destOrd="0" presId="urn:microsoft.com/office/officeart/2005/8/layout/venn3"/>
    <dgm:cxn modelId="{3CFD290D-237E-460F-A386-65B31193DB06}" type="presOf" srcId="{25291EFB-A257-40BC-A921-B77639069E86}" destId="{E93E6B33-D062-4E99-A49E-8406F38350E9}" srcOrd="0" destOrd="0" presId="urn:microsoft.com/office/officeart/2005/8/layout/venn3"/>
    <dgm:cxn modelId="{49BACF13-4321-4557-9CB0-D037B8A226C4}" type="presOf" srcId="{4E43323C-2850-4C99-9B09-1368F53AE1EF}" destId="{C36EAF0F-223F-4B99-8F3B-FB9B1B5A7E3A}" srcOrd="0" destOrd="0" presId="urn:microsoft.com/office/officeart/2005/8/layout/venn3"/>
    <dgm:cxn modelId="{6E11941E-527F-497F-BA16-E0615A637C10}" type="presOf" srcId="{9566DD31-369E-4C10-9B13-CCB4C9038809}" destId="{8747EED6-E707-42F9-BA67-5A91430AE5EC}" srcOrd="0" destOrd="0" presId="urn:microsoft.com/office/officeart/2005/8/layout/venn3"/>
    <dgm:cxn modelId="{8AD0977F-4606-4323-9917-E88FFE620DCE}" srcId="{92D7757C-6082-402B-BA38-B02A333C894E}" destId="{FA432857-2779-4813-BC1D-52EF88523FCD}" srcOrd="4" destOrd="0" parTransId="{657A8997-1F2F-4AAA-9659-DD2F49F0A4A7}" sibTransId="{54940EA6-C2CD-402F-86F0-25D793170C69}"/>
    <dgm:cxn modelId="{84FEB585-FD21-4708-B333-6BB7645F32CD}" type="presOf" srcId="{FA432857-2779-4813-BC1D-52EF88523FCD}" destId="{74AF6D3F-1BA9-4EFB-A4D3-200AE9064B34}" srcOrd="0" destOrd="0" presId="urn:microsoft.com/office/officeart/2005/8/layout/venn3"/>
    <dgm:cxn modelId="{17A6849E-8E1F-4BC5-A565-16FFA2880B06}" srcId="{92D7757C-6082-402B-BA38-B02A333C894E}" destId="{4E43323C-2850-4C99-9B09-1368F53AE1EF}" srcOrd="1" destOrd="0" parTransId="{F685193A-D8F5-436D-ABEF-3E6B8317CB34}" sibTransId="{D8195952-8335-468A-9279-613661B312EA}"/>
    <dgm:cxn modelId="{2430EEB1-15D3-452E-8DA2-AE785BEF0F98}" srcId="{92D7757C-6082-402B-BA38-B02A333C894E}" destId="{9566DD31-369E-4C10-9B13-CCB4C9038809}" srcOrd="0" destOrd="0" parTransId="{3EAB61C9-4B8E-4209-8B6B-12E38CF83477}" sibTransId="{EBD9B0D9-8DA1-4516-A0BF-FEEC50C5DD32}"/>
    <dgm:cxn modelId="{6C6B1CED-44F7-41C1-99FE-23093A4BE9D6}" type="presOf" srcId="{92D7757C-6082-402B-BA38-B02A333C894E}" destId="{07EC9407-7469-47D3-BEF6-CC8F36364E76}" srcOrd="0" destOrd="0" presId="urn:microsoft.com/office/officeart/2005/8/layout/venn3"/>
    <dgm:cxn modelId="{AE8DCBF2-4258-4840-A7F9-405AB32A8490}" srcId="{92D7757C-6082-402B-BA38-B02A333C894E}" destId="{25291EFB-A257-40BC-A921-B77639069E86}" srcOrd="3" destOrd="0" parTransId="{6BCC1538-198E-404D-B397-27954A6AF589}" sibTransId="{C5321999-A99C-41FF-9C35-25CE34A91C46}"/>
    <dgm:cxn modelId="{9BFFD4FD-8A3A-4C69-9C14-7980ABDE902C}" srcId="{92D7757C-6082-402B-BA38-B02A333C894E}" destId="{C9196DF2-2E7D-49D1-812F-2126FA1B23F0}" srcOrd="2" destOrd="0" parTransId="{D1AE1E72-9440-4377-8CF3-16ACB9979ACB}" sibTransId="{E0C85E43-1551-458A-82E4-54316998F51C}"/>
    <dgm:cxn modelId="{780F3A65-BDA7-485D-8DE6-B5533DCE5B3F}" type="presParOf" srcId="{07EC9407-7469-47D3-BEF6-CC8F36364E76}" destId="{8747EED6-E707-42F9-BA67-5A91430AE5EC}" srcOrd="0" destOrd="0" presId="urn:microsoft.com/office/officeart/2005/8/layout/venn3"/>
    <dgm:cxn modelId="{452354BF-B9EA-40F4-9935-3AD9938D9A6D}" type="presParOf" srcId="{07EC9407-7469-47D3-BEF6-CC8F36364E76}" destId="{30DD76AB-800C-46B1-85D4-28E75D8EABE6}" srcOrd="1" destOrd="0" presId="urn:microsoft.com/office/officeart/2005/8/layout/venn3"/>
    <dgm:cxn modelId="{2F188CC2-A6C9-40CD-8C62-F46E0079DAB6}" type="presParOf" srcId="{07EC9407-7469-47D3-BEF6-CC8F36364E76}" destId="{C36EAF0F-223F-4B99-8F3B-FB9B1B5A7E3A}" srcOrd="2" destOrd="0" presId="urn:microsoft.com/office/officeart/2005/8/layout/venn3"/>
    <dgm:cxn modelId="{F8FC534E-1950-43D9-B726-5E6A5003D857}" type="presParOf" srcId="{07EC9407-7469-47D3-BEF6-CC8F36364E76}" destId="{1609FD9B-31E0-47B9-B287-041B2E0D4ECD}" srcOrd="3" destOrd="0" presId="urn:microsoft.com/office/officeart/2005/8/layout/venn3"/>
    <dgm:cxn modelId="{7B38397B-2B38-4597-AC36-52F7A5BDF368}" type="presParOf" srcId="{07EC9407-7469-47D3-BEF6-CC8F36364E76}" destId="{44EF6BF6-2B2E-4081-9B58-BD1E84CC41F5}" srcOrd="4" destOrd="0" presId="urn:microsoft.com/office/officeart/2005/8/layout/venn3"/>
    <dgm:cxn modelId="{4FC4136E-5F6A-4A4D-80A6-81C1B4ED875F}" type="presParOf" srcId="{07EC9407-7469-47D3-BEF6-CC8F36364E76}" destId="{11170166-FF0E-4254-8D89-7AABADCB65EC}" srcOrd="5" destOrd="0" presId="urn:microsoft.com/office/officeart/2005/8/layout/venn3"/>
    <dgm:cxn modelId="{380A8F97-88AD-46D7-BBDA-A9062CCF034F}" type="presParOf" srcId="{07EC9407-7469-47D3-BEF6-CC8F36364E76}" destId="{E93E6B33-D062-4E99-A49E-8406F38350E9}" srcOrd="6" destOrd="0" presId="urn:microsoft.com/office/officeart/2005/8/layout/venn3"/>
    <dgm:cxn modelId="{AB1DAD11-9CF0-4B9B-B892-D4F941BD7537}" type="presParOf" srcId="{07EC9407-7469-47D3-BEF6-CC8F36364E76}" destId="{F364B975-973F-40B9-B02B-88C74BAC0F14}" srcOrd="7" destOrd="0" presId="urn:microsoft.com/office/officeart/2005/8/layout/venn3"/>
    <dgm:cxn modelId="{2267C3D5-6CFC-41A7-9097-5DC59E40A559}" type="presParOf" srcId="{07EC9407-7469-47D3-BEF6-CC8F36364E76}" destId="{74AF6D3F-1BA9-4EFB-A4D3-200AE9064B34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D7757C-6082-402B-BA38-B02A333C894E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566DD31-369E-4C10-9B13-CCB4C9038809}">
      <dgm:prSet phldrT="[Text]" custT="1"/>
      <dgm:spPr>
        <a:solidFill>
          <a:srgbClr val="4472C4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17457" tIns="35560" rIns="117457" bIns="35560" numCol="1" spcCol="1270" anchor="ctr" anchorCtr="0"/>
        <a:lstStyle/>
        <a:p>
          <a:pPr marL="0"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AP</a:t>
          </a:r>
        </a:p>
      </dgm:t>
    </dgm:pt>
    <dgm:pt modelId="{3EAB61C9-4B8E-4209-8B6B-12E38CF83477}" type="parTrans" cxnId="{2430EEB1-15D3-452E-8DA2-AE785BEF0F98}">
      <dgm:prSet/>
      <dgm:spPr/>
      <dgm:t>
        <a:bodyPr/>
        <a:lstStyle/>
        <a:p>
          <a:endParaRPr lang="cs-CZ"/>
        </a:p>
      </dgm:t>
    </dgm:pt>
    <dgm:pt modelId="{EBD9B0D9-8DA1-4516-A0BF-FEEC50C5DD32}" type="sibTrans" cxnId="{2430EEB1-15D3-452E-8DA2-AE785BEF0F98}">
      <dgm:prSet/>
      <dgm:spPr/>
      <dgm:t>
        <a:bodyPr/>
        <a:lstStyle/>
        <a:p>
          <a:endParaRPr lang="cs-CZ"/>
        </a:p>
      </dgm:t>
    </dgm:pt>
    <dgm:pt modelId="{4E43323C-2850-4C99-9B09-1368F53AE1EF}">
      <dgm:prSet phldrT="[Text]" custT="1"/>
      <dgm:spPr>
        <a:solidFill>
          <a:srgbClr val="4472C4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17457" tIns="35560" rIns="117457" bIns="35560" numCol="1" spcCol="1270" anchor="ctr" anchorCtr="0"/>
        <a:lstStyle/>
        <a:p>
          <a:r>
            <a:rPr lang="cs-CZ" sz="2800" kern="1200"/>
            <a:t>farnosti</a:t>
          </a:r>
        </a:p>
        <a:p>
          <a:r>
            <a:rPr lang="cs-CZ" sz="2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kapituly</a:t>
          </a:r>
        </a:p>
      </dgm:t>
    </dgm:pt>
    <dgm:pt modelId="{F685193A-D8F5-436D-ABEF-3E6B8317CB34}" type="parTrans" cxnId="{17A6849E-8E1F-4BC5-A565-16FFA2880B06}">
      <dgm:prSet/>
      <dgm:spPr/>
      <dgm:t>
        <a:bodyPr/>
        <a:lstStyle/>
        <a:p>
          <a:endParaRPr lang="cs-CZ"/>
        </a:p>
      </dgm:t>
    </dgm:pt>
    <dgm:pt modelId="{D8195952-8335-468A-9279-613661B312EA}" type="sibTrans" cxnId="{17A6849E-8E1F-4BC5-A565-16FFA2880B06}">
      <dgm:prSet/>
      <dgm:spPr/>
      <dgm:t>
        <a:bodyPr/>
        <a:lstStyle/>
        <a:p>
          <a:endParaRPr lang="cs-CZ"/>
        </a:p>
      </dgm:t>
    </dgm:pt>
    <dgm:pt modelId="{C9196DF2-2E7D-49D1-812F-2126FA1B23F0}">
      <dgm:prSet phldrT="[Text]" custT="1"/>
      <dgm:spPr>
        <a:solidFill>
          <a:srgbClr val="4472C4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17457" tIns="35560" rIns="117457" bIns="35560" numCol="1" spcCol="1270" anchor="ctr" anchorCtr="0"/>
        <a:lstStyle/>
        <a:p>
          <a:pPr marL="0"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charity </a:t>
          </a:r>
        </a:p>
      </dgm:t>
    </dgm:pt>
    <dgm:pt modelId="{D1AE1E72-9440-4377-8CF3-16ACB9979ACB}" type="parTrans" cxnId="{9BFFD4FD-8A3A-4C69-9C14-7980ABDE902C}">
      <dgm:prSet/>
      <dgm:spPr/>
      <dgm:t>
        <a:bodyPr/>
        <a:lstStyle/>
        <a:p>
          <a:endParaRPr lang="cs-CZ"/>
        </a:p>
      </dgm:t>
    </dgm:pt>
    <dgm:pt modelId="{E0C85E43-1551-458A-82E4-54316998F51C}" type="sibTrans" cxnId="{9BFFD4FD-8A3A-4C69-9C14-7980ABDE902C}">
      <dgm:prSet/>
      <dgm:spPr/>
      <dgm:t>
        <a:bodyPr/>
        <a:lstStyle/>
        <a:p>
          <a:endParaRPr lang="cs-CZ"/>
        </a:p>
      </dgm:t>
    </dgm:pt>
    <dgm:pt modelId="{25291EFB-A257-40BC-A921-B77639069E86}">
      <dgm:prSet phldrT="[Text]" custT="1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cs-CZ" sz="2800"/>
            <a:t>školy</a:t>
          </a:r>
        </a:p>
      </dgm:t>
    </dgm:pt>
    <dgm:pt modelId="{6BCC1538-198E-404D-B397-27954A6AF589}" type="parTrans" cxnId="{AE8DCBF2-4258-4840-A7F9-405AB32A8490}">
      <dgm:prSet/>
      <dgm:spPr/>
      <dgm:t>
        <a:bodyPr/>
        <a:lstStyle/>
        <a:p>
          <a:endParaRPr lang="cs-CZ"/>
        </a:p>
      </dgm:t>
    </dgm:pt>
    <dgm:pt modelId="{C5321999-A99C-41FF-9C35-25CE34A91C46}" type="sibTrans" cxnId="{AE8DCBF2-4258-4840-A7F9-405AB32A8490}">
      <dgm:prSet/>
      <dgm:spPr/>
      <dgm:t>
        <a:bodyPr/>
        <a:lstStyle/>
        <a:p>
          <a:endParaRPr lang="cs-CZ"/>
        </a:p>
      </dgm:t>
    </dgm:pt>
    <dgm:pt modelId="{FA432857-2779-4813-BC1D-52EF88523FCD}">
      <dgm:prSet phldrT="[Text]" custT="1"/>
      <dgm:spPr>
        <a:solidFill>
          <a:srgbClr val="FFC000">
            <a:alpha val="5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17457" tIns="35560" rIns="117457" bIns="35560" numCol="1" spcCol="1270" anchor="ctr" anchorCtr="0"/>
        <a:lstStyle/>
        <a:p>
          <a:r>
            <a:rPr lang="cs-CZ" sz="2800" kern="1200"/>
            <a:t>Nadace </a:t>
          </a:r>
          <a:r>
            <a:rPr lang="cs-CZ" sz="2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sv</a:t>
          </a:r>
          <a:r>
            <a:rPr lang="cs-CZ" sz="2800" kern="1200"/>
            <a:t>. Ludmily</a:t>
          </a:r>
        </a:p>
      </dgm:t>
    </dgm:pt>
    <dgm:pt modelId="{657A8997-1F2F-4AAA-9659-DD2F49F0A4A7}" type="parTrans" cxnId="{8AD0977F-4606-4323-9917-E88FFE620DCE}">
      <dgm:prSet/>
      <dgm:spPr/>
      <dgm:t>
        <a:bodyPr/>
        <a:lstStyle/>
        <a:p>
          <a:endParaRPr lang="cs-CZ"/>
        </a:p>
      </dgm:t>
    </dgm:pt>
    <dgm:pt modelId="{54940EA6-C2CD-402F-86F0-25D793170C69}" type="sibTrans" cxnId="{8AD0977F-4606-4323-9917-E88FFE620DCE}">
      <dgm:prSet/>
      <dgm:spPr/>
      <dgm:t>
        <a:bodyPr/>
        <a:lstStyle/>
        <a:p>
          <a:endParaRPr lang="cs-CZ"/>
        </a:p>
      </dgm:t>
    </dgm:pt>
    <dgm:pt modelId="{07EC9407-7469-47D3-BEF6-CC8F36364E76}" type="pres">
      <dgm:prSet presAssocID="{92D7757C-6082-402B-BA38-B02A333C894E}" presName="Name0" presStyleCnt="0">
        <dgm:presLayoutVars>
          <dgm:dir/>
          <dgm:resizeHandles val="exact"/>
        </dgm:presLayoutVars>
      </dgm:prSet>
      <dgm:spPr/>
    </dgm:pt>
    <dgm:pt modelId="{8747EED6-E707-42F9-BA67-5A91430AE5EC}" type="pres">
      <dgm:prSet presAssocID="{9566DD31-369E-4C10-9B13-CCB4C9038809}" presName="Name5" presStyleLbl="vennNode1" presStyleIdx="0" presStyleCnt="5" custScaleY="56529">
        <dgm:presLayoutVars>
          <dgm:bulletEnabled val="1"/>
        </dgm:presLayoutVars>
      </dgm:prSet>
      <dgm:spPr>
        <a:xfrm>
          <a:off x="1094" y="358773"/>
          <a:ext cx="2134288" cy="1612903"/>
        </a:xfrm>
        <a:prstGeom prst="ellipse">
          <a:avLst/>
        </a:prstGeom>
      </dgm:spPr>
    </dgm:pt>
    <dgm:pt modelId="{30DD76AB-800C-46B1-85D4-28E75D8EABE6}" type="pres">
      <dgm:prSet presAssocID="{EBD9B0D9-8DA1-4516-A0BF-FEEC50C5DD32}" presName="space" presStyleCnt="0"/>
      <dgm:spPr/>
    </dgm:pt>
    <dgm:pt modelId="{C36EAF0F-223F-4B99-8F3B-FB9B1B5A7E3A}" type="pres">
      <dgm:prSet presAssocID="{4E43323C-2850-4C99-9B09-1368F53AE1EF}" presName="Name5" presStyleLbl="vennNode1" presStyleIdx="1" presStyleCnt="5" custScaleY="56529">
        <dgm:presLayoutVars>
          <dgm:bulletEnabled val="1"/>
        </dgm:presLayoutVars>
      </dgm:prSet>
      <dgm:spPr>
        <a:xfrm>
          <a:off x="1708525" y="376241"/>
          <a:ext cx="2134288" cy="1206491"/>
        </a:xfrm>
        <a:prstGeom prst="ellipse">
          <a:avLst/>
        </a:prstGeom>
      </dgm:spPr>
    </dgm:pt>
    <dgm:pt modelId="{1609FD9B-31E0-47B9-B287-041B2E0D4ECD}" type="pres">
      <dgm:prSet presAssocID="{D8195952-8335-468A-9279-613661B312EA}" presName="space" presStyleCnt="0"/>
      <dgm:spPr/>
    </dgm:pt>
    <dgm:pt modelId="{44EF6BF6-2B2E-4081-9B58-BD1E84CC41F5}" type="pres">
      <dgm:prSet presAssocID="{C9196DF2-2E7D-49D1-812F-2126FA1B23F0}" presName="Name5" presStyleLbl="vennNode1" presStyleIdx="2" presStyleCnt="5" custScaleY="56529">
        <dgm:presLayoutVars>
          <dgm:bulletEnabled val="1"/>
        </dgm:presLayoutVars>
      </dgm:prSet>
      <dgm:spPr>
        <a:xfrm>
          <a:off x="3415955" y="376241"/>
          <a:ext cx="2134288" cy="1206491"/>
        </a:xfrm>
        <a:prstGeom prst="ellipse">
          <a:avLst/>
        </a:prstGeom>
      </dgm:spPr>
    </dgm:pt>
    <dgm:pt modelId="{11170166-FF0E-4254-8D89-7AABADCB65EC}" type="pres">
      <dgm:prSet presAssocID="{E0C85E43-1551-458A-82E4-54316998F51C}" presName="space" presStyleCnt="0"/>
      <dgm:spPr/>
    </dgm:pt>
    <dgm:pt modelId="{E93E6B33-D062-4E99-A49E-8406F38350E9}" type="pres">
      <dgm:prSet presAssocID="{25291EFB-A257-40BC-A921-B77639069E86}" presName="Name5" presStyleLbl="vennNode1" presStyleIdx="3" presStyleCnt="5" custScaleY="56529">
        <dgm:presLayoutVars>
          <dgm:bulletEnabled val="1"/>
        </dgm:presLayoutVars>
      </dgm:prSet>
      <dgm:spPr/>
    </dgm:pt>
    <dgm:pt modelId="{F364B975-973F-40B9-B02B-88C74BAC0F14}" type="pres">
      <dgm:prSet presAssocID="{C5321999-A99C-41FF-9C35-25CE34A91C46}" presName="space" presStyleCnt="0"/>
      <dgm:spPr/>
    </dgm:pt>
    <dgm:pt modelId="{74AF6D3F-1BA9-4EFB-A4D3-200AE9064B34}" type="pres">
      <dgm:prSet presAssocID="{FA432857-2779-4813-BC1D-52EF88523FCD}" presName="Name5" presStyleLbl="vennNode1" presStyleIdx="4" presStyleCnt="5" custScaleY="56529">
        <dgm:presLayoutVars>
          <dgm:bulletEnabled val="1"/>
        </dgm:presLayoutVars>
      </dgm:prSet>
      <dgm:spPr>
        <a:xfrm>
          <a:off x="6830817" y="376241"/>
          <a:ext cx="2134288" cy="1206491"/>
        </a:xfrm>
        <a:prstGeom prst="ellipse">
          <a:avLst/>
        </a:prstGeom>
      </dgm:spPr>
    </dgm:pt>
  </dgm:ptLst>
  <dgm:cxnLst>
    <dgm:cxn modelId="{A9B43307-CDF9-4B28-9ECE-CFEC1EA6733C}" type="presOf" srcId="{C9196DF2-2E7D-49D1-812F-2126FA1B23F0}" destId="{44EF6BF6-2B2E-4081-9B58-BD1E84CC41F5}" srcOrd="0" destOrd="0" presId="urn:microsoft.com/office/officeart/2005/8/layout/venn3"/>
    <dgm:cxn modelId="{3CFD290D-237E-460F-A386-65B31193DB06}" type="presOf" srcId="{25291EFB-A257-40BC-A921-B77639069E86}" destId="{E93E6B33-D062-4E99-A49E-8406F38350E9}" srcOrd="0" destOrd="0" presId="urn:microsoft.com/office/officeart/2005/8/layout/venn3"/>
    <dgm:cxn modelId="{49BACF13-4321-4557-9CB0-D037B8A226C4}" type="presOf" srcId="{4E43323C-2850-4C99-9B09-1368F53AE1EF}" destId="{C36EAF0F-223F-4B99-8F3B-FB9B1B5A7E3A}" srcOrd="0" destOrd="0" presId="urn:microsoft.com/office/officeart/2005/8/layout/venn3"/>
    <dgm:cxn modelId="{6E11941E-527F-497F-BA16-E0615A637C10}" type="presOf" srcId="{9566DD31-369E-4C10-9B13-CCB4C9038809}" destId="{8747EED6-E707-42F9-BA67-5A91430AE5EC}" srcOrd="0" destOrd="0" presId="urn:microsoft.com/office/officeart/2005/8/layout/venn3"/>
    <dgm:cxn modelId="{8AD0977F-4606-4323-9917-E88FFE620DCE}" srcId="{92D7757C-6082-402B-BA38-B02A333C894E}" destId="{FA432857-2779-4813-BC1D-52EF88523FCD}" srcOrd="4" destOrd="0" parTransId="{657A8997-1F2F-4AAA-9659-DD2F49F0A4A7}" sibTransId="{54940EA6-C2CD-402F-86F0-25D793170C69}"/>
    <dgm:cxn modelId="{84FEB585-FD21-4708-B333-6BB7645F32CD}" type="presOf" srcId="{FA432857-2779-4813-BC1D-52EF88523FCD}" destId="{74AF6D3F-1BA9-4EFB-A4D3-200AE9064B34}" srcOrd="0" destOrd="0" presId="urn:microsoft.com/office/officeart/2005/8/layout/venn3"/>
    <dgm:cxn modelId="{17A6849E-8E1F-4BC5-A565-16FFA2880B06}" srcId="{92D7757C-6082-402B-BA38-B02A333C894E}" destId="{4E43323C-2850-4C99-9B09-1368F53AE1EF}" srcOrd="1" destOrd="0" parTransId="{F685193A-D8F5-436D-ABEF-3E6B8317CB34}" sibTransId="{D8195952-8335-468A-9279-613661B312EA}"/>
    <dgm:cxn modelId="{2430EEB1-15D3-452E-8DA2-AE785BEF0F98}" srcId="{92D7757C-6082-402B-BA38-B02A333C894E}" destId="{9566DD31-369E-4C10-9B13-CCB4C9038809}" srcOrd="0" destOrd="0" parTransId="{3EAB61C9-4B8E-4209-8B6B-12E38CF83477}" sibTransId="{EBD9B0D9-8DA1-4516-A0BF-FEEC50C5DD32}"/>
    <dgm:cxn modelId="{6C6B1CED-44F7-41C1-99FE-23093A4BE9D6}" type="presOf" srcId="{92D7757C-6082-402B-BA38-B02A333C894E}" destId="{07EC9407-7469-47D3-BEF6-CC8F36364E76}" srcOrd="0" destOrd="0" presId="urn:microsoft.com/office/officeart/2005/8/layout/venn3"/>
    <dgm:cxn modelId="{AE8DCBF2-4258-4840-A7F9-405AB32A8490}" srcId="{92D7757C-6082-402B-BA38-B02A333C894E}" destId="{25291EFB-A257-40BC-A921-B77639069E86}" srcOrd="3" destOrd="0" parTransId="{6BCC1538-198E-404D-B397-27954A6AF589}" sibTransId="{C5321999-A99C-41FF-9C35-25CE34A91C46}"/>
    <dgm:cxn modelId="{9BFFD4FD-8A3A-4C69-9C14-7980ABDE902C}" srcId="{92D7757C-6082-402B-BA38-B02A333C894E}" destId="{C9196DF2-2E7D-49D1-812F-2126FA1B23F0}" srcOrd="2" destOrd="0" parTransId="{D1AE1E72-9440-4377-8CF3-16ACB9979ACB}" sibTransId="{E0C85E43-1551-458A-82E4-54316998F51C}"/>
    <dgm:cxn modelId="{780F3A65-BDA7-485D-8DE6-B5533DCE5B3F}" type="presParOf" srcId="{07EC9407-7469-47D3-BEF6-CC8F36364E76}" destId="{8747EED6-E707-42F9-BA67-5A91430AE5EC}" srcOrd="0" destOrd="0" presId="urn:microsoft.com/office/officeart/2005/8/layout/venn3"/>
    <dgm:cxn modelId="{452354BF-B9EA-40F4-9935-3AD9938D9A6D}" type="presParOf" srcId="{07EC9407-7469-47D3-BEF6-CC8F36364E76}" destId="{30DD76AB-800C-46B1-85D4-28E75D8EABE6}" srcOrd="1" destOrd="0" presId="urn:microsoft.com/office/officeart/2005/8/layout/venn3"/>
    <dgm:cxn modelId="{2F188CC2-A6C9-40CD-8C62-F46E0079DAB6}" type="presParOf" srcId="{07EC9407-7469-47D3-BEF6-CC8F36364E76}" destId="{C36EAF0F-223F-4B99-8F3B-FB9B1B5A7E3A}" srcOrd="2" destOrd="0" presId="urn:microsoft.com/office/officeart/2005/8/layout/venn3"/>
    <dgm:cxn modelId="{F8FC534E-1950-43D9-B726-5E6A5003D857}" type="presParOf" srcId="{07EC9407-7469-47D3-BEF6-CC8F36364E76}" destId="{1609FD9B-31E0-47B9-B287-041B2E0D4ECD}" srcOrd="3" destOrd="0" presId="urn:microsoft.com/office/officeart/2005/8/layout/venn3"/>
    <dgm:cxn modelId="{7B38397B-2B38-4597-AC36-52F7A5BDF368}" type="presParOf" srcId="{07EC9407-7469-47D3-BEF6-CC8F36364E76}" destId="{44EF6BF6-2B2E-4081-9B58-BD1E84CC41F5}" srcOrd="4" destOrd="0" presId="urn:microsoft.com/office/officeart/2005/8/layout/venn3"/>
    <dgm:cxn modelId="{4FC4136E-5F6A-4A4D-80A6-81C1B4ED875F}" type="presParOf" srcId="{07EC9407-7469-47D3-BEF6-CC8F36364E76}" destId="{11170166-FF0E-4254-8D89-7AABADCB65EC}" srcOrd="5" destOrd="0" presId="urn:microsoft.com/office/officeart/2005/8/layout/venn3"/>
    <dgm:cxn modelId="{380A8F97-88AD-46D7-BBDA-A9062CCF034F}" type="presParOf" srcId="{07EC9407-7469-47D3-BEF6-CC8F36364E76}" destId="{E93E6B33-D062-4E99-A49E-8406F38350E9}" srcOrd="6" destOrd="0" presId="urn:microsoft.com/office/officeart/2005/8/layout/venn3"/>
    <dgm:cxn modelId="{AB1DAD11-9CF0-4B9B-B892-D4F941BD7537}" type="presParOf" srcId="{07EC9407-7469-47D3-BEF6-CC8F36364E76}" destId="{F364B975-973F-40B9-B02B-88C74BAC0F14}" srcOrd="7" destOrd="0" presId="urn:microsoft.com/office/officeart/2005/8/layout/venn3"/>
    <dgm:cxn modelId="{2267C3D5-6CFC-41A7-9097-5DC59E40A559}" type="presParOf" srcId="{07EC9407-7469-47D3-BEF6-CC8F36364E76}" destId="{74AF6D3F-1BA9-4EFB-A4D3-200AE9064B34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47EED6-E707-42F9-BA67-5A91430AE5EC}">
      <dsp:nvSpPr>
        <dsp:cNvPr id="0" name=""/>
        <dsp:cNvSpPr/>
      </dsp:nvSpPr>
      <dsp:spPr>
        <a:xfrm>
          <a:off x="1094" y="376241"/>
          <a:ext cx="2134288" cy="1206491"/>
        </a:xfrm>
        <a:prstGeom prst="ellipse">
          <a:avLst/>
        </a:prstGeom>
        <a:solidFill>
          <a:srgbClr val="4472C4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7457" tIns="35560" rIns="117457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AP</a:t>
          </a:r>
        </a:p>
      </dsp:txBody>
      <dsp:txXfrm>
        <a:off x="313653" y="552928"/>
        <a:ext cx="1509170" cy="853117"/>
      </dsp:txXfrm>
    </dsp:sp>
    <dsp:sp modelId="{C36EAF0F-223F-4B99-8F3B-FB9B1B5A7E3A}">
      <dsp:nvSpPr>
        <dsp:cNvPr id="0" name=""/>
        <dsp:cNvSpPr/>
      </dsp:nvSpPr>
      <dsp:spPr>
        <a:xfrm>
          <a:off x="1708525" y="376241"/>
          <a:ext cx="2134288" cy="1206491"/>
        </a:xfrm>
        <a:prstGeom prst="ellipse">
          <a:avLst/>
        </a:prstGeom>
        <a:solidFill>
          <a:srgbClr val="4472C4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7457" tIns="35560" rIns="117457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farnosti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kapituly</a:t>
          </a:r>
        </a:p>
      </dsp:txBody>
      <dsp:txXfrm>
        <a:off x="2021084" y="552928"/>
        <a:ext cx="1509170" cy="853117"/>
      </dsp:txXfrm>
    </dsp:sp>
    <dsp:sp modelId="{44EF6BF6-2B2E-4081-9B58-BD1E84CC41F5}">
      <dsp:nvSpPr>
        <dsp:cNvPr id="0" name=""/>
        <dsp:cNvSpPr/>
      </dsp:nvSpPr>
      <dsp:spPr>
        <a:xfrm>
          <a:off x="3415955" y="376241"/>
          <a:ext cx="2134288" cy="12064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7457" tIns="35560" rIns="117457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charity </a:t>
          </a:r>
        </a:p>
      </dsp:txBody>
      <dsp:txXfrm>
        <a:off x="3728514" y="552928"/>
        <a:ext cx="1509170" cy="853117"/>
      </dsp:txXfrm>
    </dsp:sp>
    <dsp:sp modelId="{E93E6B33-D062-4E99-A49E-8406F38350E9}">
      <dsp:nvSpPr>
        <dsp:cNvPr id="0" name=""/>
        <dsp:cNvSpPr/>
      </dsp:nvSpPr>
      <dsp:spPr>
        <a:xfrm>
          <a:off x="5123386" y="376241"/>
          <a:ext cx="2134288" cy="12064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7457" tIns="35560" rIns="117457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školy</a:t>
          </a:r>
        </a:p>
      </dsp:txBody>
      <dsp:txXfrm>
        <a:off x="5435945" y="552928"/>
        <a:ext cx="1509170" cy="853117"/>
      </dsp:txXfrm>
    </dsp:sp>
    <dsp:sp modelId="{74AF6D3F-1BA9-4EFB-A4D3-200AE9064B34}">
      <dsp:nvSpPr>
        <dsp:cNvPr id="0" name=""/>
        <dsp:cNvSpPr/>
      </dsp:nvSpPr>
      <dsp:spPr>
        <a:xfrm>
          <a:off x="6830817" y="376241"/>
          <a:ext cx="2134288" cy="12064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7457" tIns="35560" rIns="117457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Nadace sv. Ludmily</a:t>
          </a:r>
        </a:p>
      </dsp:txBody>
      <dsp:txXfrm>
        <a:off x="7143376" y="552928"/>
        <a:ext cx="1509170" cy="8531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47EED6-E707-42F9-BA67-5A91430AE5EC}">
      <dsp:nvSpPr>
        <dsp:cNvPr id="0" name=""/>
        <dsp:cNvSpPr/>
      </dsp:nvSpPr>
      <dsp:spPr>
        <a:xfrm>
          <a:off x="1094" y="376241"/>
          <a:ext cx="2134288" cy="1206491"/>
        </a:xfrm>
        <a:prstGeom prst="ellipse">
          <a:avLst/>
        </a:prstGeom>
        <a:solidFill>
          <a:srgbClr val="FFC000">
            <a:alpha val="5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7457" tIns="35560" rIns="117457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AP</a:t>
          </a:r>
        </a:p>
      </dsp:txBody>
      <dsp:txXfrm>
        <a:off x="313653" y="552928"/>
        <a:ext cx="1509170" cy="853117"/>
      </dsp:txXfrm>
    </dsp:sp>
    <dsp:sp modelId="{C36EAF0F-223F-4B99-8F3B-FB9B1B5A7E3A}">
      <dsp:nvSpPr>
        <dsp:cNvPr id="0" name=""/>
        <dsp:cNvSpPr/>
      </dsp:nvSpPr>
      <dsp:spPr>
        <a:xfrm>
          <a:off x="1708525" y="376241"/>
          <a:ext cx="2134288" cy="1206491"/>
        </a:xfrm>
        <a:prstGeom prst="ellipse">
          <a:avLst/>
        </a:prstGeom>
        <a:solidFill>
          <a:srgbClr val="4472C4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7457" tIns="35560" rIns="117457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farnosti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kapituly</a:t>
          </a:r>
        </a:p>
      </dsp:txBody>
      <dsp:txXfrm>
        <a:off x="2021084" y="552928"/>
        <a:ext cx="1509170" cy="853117"/>
      </dsp:txXfrm>
    </dsp:sp>
    <dsp:sp modelId="{44EF6BF6-2B2E-4081-9B58-BD1E84CC41F5}">
      <dsp:nvSpPr>
        <dsp:cNvPr id="0" name=""/>
        <dsp:cNvSpPr/>
      </dsp:nvSpPr>
      <dsp:spPr>
        <a:xfrm>
          <a:off x="3415955" y="376241"/>
          <a:ext cx="2134288" cy="12064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7457" tIns="35560" rIns="117457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charity </a:t>
          </a:r>
        </a:p>
      </dsp:txBody>
      <dsp:txXfrm>
        <a:off x="3728514" y="552928"/>
        <a:ext cx="1509170" cy="853117"/>
      </dsp:txXfrm>
    </dsp:sp>
    <dsp:sp modelId="{E93E6B33-D062-4E99-A49E-8406F38350E9}">
      <dsp:nvSpPr>
        <dsp:cNvPr id="0" name=""/>
        <dsp:cNvSpPr/>
      </dsp:nvSpPr>
      <dsp:spPr>
        <a:xfrm>
          <a:off x="5123386" y="376241"/>
          <a:ext cx="2134288" cy="12064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7457" tIns="35560" rIns="117457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školy</a:t>
          </a:r>
        </a:p>
      </dsp:txBody>
      <dsp:txXfrm>
        <a:off x="5435945" y="552928"/>
        <a:ext cx="1509170" cy="853117"/>
      </dsp:txXfrm>
    </dsp:sp>
    <dsp:sp modelId="{74AF6D3F-1BA9-4EFB-A4D3-200AE9064B34}">
      <dsp:nvSpPr>
        <dsp:cNvPr id="0" name=""/>
        <dsp:cNvSpPr/>
      </dsp:nvSpPr>
      <dsp:spPr>
        <a:xfrm>
          <a:off x="6830817" y="376241"/>
          <a:ext cx="2134288" cy="12064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7457" tIns="35560" rIns="117457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Nadace sv. Ludmily</a:t>
          </a:r>
        </a:p>
      </dsp:txBody>
      <dsp:txXfrm>
        <a:off x="7143376" y="552928"/>
        <a:ext cx="1509170" cy="8531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47EED6-E707-42F9-BA67-5A91430AE5EC}">
      <dsp:nvSpPr>
        <dsp:cNvPr id="0" name=""/>
        <dsp:cNvSpPr/>
      </dsp:nvSpPr>
      <dsp:spPr>
        <a:xfrm>
          <a:off x="1094" y="376241"/>
          <a:ext cx="2134288" cy="1206491"/>
        </a:xfrm>
        <a:prstGeom prst="ellipse">
          <a:avLst/>
        </a:prstGeom>
        <a:solidFill>
          <a:srgbClr val="4472C4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7457" tIns="35560" rIns="117457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AP</a:t>
          </a:r>
        </a:p>
      </dsp:txBody>
      <dsp:txXfrm>
        <a:off x="313653" y="552928"/>
        <a:ext cx="1509170" cy="853117"/>
      </dsp:txXfrm>
    </dsp:sp>
    <dsp:sp modelId="{C36EAF0F-223F-4B99-8F3B-FB9B1B5A7E3A}">
      <dsp:nvSpPr>
        <dsp:cNvPr id="0" name=""/>
        <dsp:cNvSpPr/>
      </dsp:nvSpPr>
      <dsp:spPr>
        <a:xfrm>
          <a:off x="1708525" y="376241"/>
          <a:ext cx="2134288" cy="1206491"/>
        </a:xfrm>
        <a:prstGeom prst="ellipse">
          <a:avLst/>
        </a:prstGeom>
        <a:solidFill>
          <a:srgbClr val="FFC000">
            <a:alpha val="5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7457" tIns="35560" rIns="117457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farnosti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kapituly</a:t>
          </a:r>
        </a:p>
      </dsp:txBody>
      <dsp:txXfrm>
        <a:off x="2021084" y="552928"/>
        <a:ext cx="1509170" cy="853117"/>
      </dsp:txXfrm>
    </dsp:sp>
    <dsp:sp modelId="{44EF6BF6-2B2E-4081-9B58-BD1E84CC41F5}">
      <dsp:nvSpPr>
        <dsp:cNvPr id="0" name=""/>
        <dsp:cNvSpPr/>
      </dsp:nvSpPr>
      <dsp:spPr>
        <a:xfrm>
          <a:off x="3415955" y="376241"/>
          <a:ext cx="2134288" cy="12064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7457" tIns="35560" rIns="117457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charity </a:t>
          </a:r>
        </a:p>
      </dsp:txBody>
      <dsp:txXfrm>
        <a:off x="3728514" y="552928"/>
        <a:ext cx="1509170" cy="853117"/>
      </dsp:txXfrm>
    </dsp:sp>
    <dsp:sp modelId="{E93E6B33-D062-4E99-A49E-8406F38350E9}">
      <dsp:nvSpPr>
        <dsp:cNvPr id="0" name=""/>
        <dsp:cNvSpPr/>
      </dsp:nvSpPr>
      <dsp:spPr>
        <a:xfrm>
          <a:off x="5123386" y="376241"/>
          <a:ext cx="2134288" cy="12064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7457" tIns="35560" rIns="117457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školy</a:t>
          </a:r>
        </a:p>
      </dsp:txBody>
      <dsp:txXfrm>
        <a:off x="5435945" y="552928"/>
        <a:ext cx="1509170" cy="853117"/>
      </dsp:txXfrm>
    </dsp:sp>
    <dsp:sp modelId="{74AF6D3F-1BA9-4EFB-A4D3-200AE9064B34}">
      <dsp:nvSpPr>
        <dsp:cNvPr id="0" name=""/>
        <dsp:cNvSpPr/>
      </dsp:nvSpPr>
      <dsp:spPr>
        <a:xfrm>
          <a:off x="6830817" y="376241"/>
          <a:ext cx="2134288" cy="12064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7457" tIns="35560" rIns="117457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Nadace sv. Ludmily</a:t>
          </a:r>
        </a:p>
      </dsp:txBody>
      <dsp:txXfrm>
        <a:off x="7143376" y="552928"/>
        <a:ext cx="1509170" cy="8531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47EED6-E707-42F9-BA67-5A91430AE5EC}">
      <dsp:nvSpPr>
        <dsp:cNvPr id="0" name=""/>
        <dsp:cNvSpPr/>
      </dsp:nvSpPr>
      <dsp:spPr>
        <a:xfrm>
          <a:off x="1094" y="376241"/>
          <a:ext cx="2134288" cy="1206491"/>
        </a:xfrm>
        <a:prstGeom prst="ellipse">
          <a:avLst/>
        </a:prstGeom>
        <a:solidFill>
          <a:srgbClr val="4472C4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7457" tIns="35560" rIns="117457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AP</a:t>
          </a:r>
        </a:p>
      </dsp:txBody>
      <dsp:txXfrm>
        <a:off x="313653" y="552928"/>
        <a:ext cx="1509170" cy="853117"/>
      </dsp:txXfrm>
    </dsp:sp>
    <dsp:sp modelId="{C36EAF0F-223F-4B99-8F3B-FB9B1B5A7E3A}">
      <dsp:nvSpPr>
        <dsp:cNvPr id="0" name=""/>
        <dsp:cNvSpPr/>
      </dsp:nvSpPr>
      <dsp:spPr>
        <a:xfrm>
          <a:off x="1708525" y="376241"/>
          <a:ext cx="2134288" cy="1206491"/>
        </a:xfrm>
        <a:prstGeom prst="ellipse">
          <a:avLst/>
        </a:prstGeom>
        <a:solidFill>
          <a:srgbClr val="4472C4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7457" tIns="35560" rIns="117457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farnosti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kapituly</a:t>
          </a:r>
        </a:p>
      </dsp:txBody>
      <dsp:txXfrm>
        <a:off x="2021084" y="552928"/>
        <a:ext cx="1509170" cy="853117"/>
      </dsp:txXfrm>
    </dsp:sp>
    <dsp:sp modelId="{44EF6BF6-2B2E-4081-9B58-BD1E84CC41F5}">
      <dsp:nvSpPr>
        <dsp:cNvPr id="0" name=""/>
        <dsp:cNvSpPr/>
      </dsp:nvSpPr>
      <dsp:spPr>
        <a:xfrm>
          <a:off x="3415955" y="376241"/>
          <a:ext cx="2134288" cy="1206491"/>
        </a:xfrm>
        <a:prstGeom prst="ellipse">
          <a:avLst/>
        </a:prstGeom>
        <a:solidFill>
          <a:srgbClr val="FFC000">
            <a:alpha val="5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7457" tIns="35560" rIns="117457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charity</a:t>
          </a:r>
          <a:r>
            <a:rPr lang="cs-CZ" sz="2800" kern="1200"/>
            <a:t> </a:t>
          </a:r>
        </a:p>
      </dsp:txBody>
      <dsp:txXfrm>
        <a:off x="3728514" y="552928"/>
        <a:ext cx="1509170" cy="853117"/>
      </dsp:txXfrm>
    </dsp:sp>
    <dsp:sp modelId="{E93E6B33-D062-4E99-A49E-8406F38350E9}">
      <dsp:nvSpPr>
        <dsp:cNvPr id="0" name=""/>
        <dsp:cNvSpPr/>
      </dsp:nvSpPr>
      <dsp:spPr>
        <a:xfrm>
          <a:off x="5123386" y="376241"/>
          <a:ext cx="2134288" cy="12064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7457" tIns="35560" rIns="117457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školy</a:t>
          </a:r>
        </a:p>
      </dsp:txBody>
      <dsp:txXfrm>
        <a:off x="5435945" y="552928"/>
        <a:ext cx="1509170" cy="853117"/>
      </dsp:txXfrm>
    </dsp:sp>
    <dsp:sp modelId="{74AF6D3F-1BA9-4EFB-A4D3-200AE9064B34}">
      <dsp:nvSpPr>
        <dsp:cNvPr id="0" name=""/>
        <dsp:cNvSpPr/>
      </dsp:nvSpPr>
      <dsp:spPr>
        <a:xfrm>
          <a:off x="6830817" y="376241"/>
          <a:ext cx="2134288" cy="12064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7457" tIns="35560" rIns="117457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Nadace sv. Ludmily</a:t>
          </a:r>
        </a:p>
      </dsp:txBody>
      <dsp:txXfrm>
        <a:off x="7143376" y="552928"/>
        <a:ext cx="1509170" cy="85311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47EED6-E707-42F9-BA67-5A91430AE5EC}">
      <dsp:nvSpPr>
        <dsp:cNvPr id="0" name=""/>
        <dsp:cNvSpPr/>
      </dsp:nvSpPr>
      <dsp:spPr>
        <a:xfrm>
          <a:off x="1094" y="376241"/>
          <a:ext cx="2134288" cy="1206491"/>
        </a:xfrm>
        <a:prstGeom prst="ellipse">
          <a:avLst/>
        </a:prstGeom>
        <a:solidFill>
          <a:srgbClr val="4472C4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7457" tIns="35560" rIns="117457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AP</a:t>
          </a:r>
        </a:p>
      </dsp:txBody>
      <dsp:txXfrm>
        <a:off x="313653" y="552928"/>
        <a:ext cx="1509170" cy="853117"/>
      </dsp:txXfrm>
    </dsp:sp>
    <dsp:sp modelId="{C36EAF0F-223F-4B99-8F3B-FB9B1B5A7E3A}">
      <dsp:nvSpPr>
        <dsp:cNvPr id="0" name=""/>
        <dsp:cNvSpPr/>
      </dsp:nvSpPr>
      <dsp:spPr>
        <a:xfrm>
          <a:off x="1708525" y="376241"/>
          <a:ext cx="2134288" cy="1206491"/>
        </a:xfrm>
        <a:prstGeom prst="ellipse">
          <a:avLst/>
        </a:prstGeom>
        <a:solidFill>
          <a:srgbClr val="4472C4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7457" tIns="35560" rIns="117457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farnosti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kapituly</a:t>
          </a:r>
        </a:p>
      </dsp:txBody>
      <dsp:txXfrm>
        <a:off x="2021084" y="552928"/>
        <a:ext cx="1509170" cy="853117"/>
      </dsp:txXfrm>
    </dsp:sp>
    <dsp:sp modelId="{44EF6BF6-2B2E-4081-9B58-BD1E84CC41F5}">
      <dsp:nvSpPr>
        <dsp:cNvPr id="0" name=""/>
        <dsp:cNvSpPr/>
      </dsp:nvSpPr>
      <dsp:spPr>
        <a:xfrm>
          <a:off x="3415955" y="376241"/>
          <a:ext cx="2134288" cy="1206491"/>
        </a:xfrm>
        <a:prstGeom prst="ellipse">
          <a:avLst/>
        </a:prstGeom>
        <a:solidFill>
          <a:srgbClr val="4472C4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7457" tIns="35560" rIns="117457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charity </a:t>
          </a:r>
        </a:p>
      </dsp:txBody>
      <dsp:txXfrm>
        <a:off x="3728514" y="552928"/>
        <a:ext cx="1509170" cy="853117"/>
      </dsp:txXfrm>
    </dsp:sp>
    <dsp:sp modelId="{E93E6B33-D062-4E99-A49E-8406F38350E9}">
      <dsp:nvSpPr>
        <dsp:cNvPr id="0" name=""/>
        <dsp:cNvSpPr/>
      </dsp:nvSpPr>
      <dsp:spPr>
        <a:xfrm>
          <a:off x="5123386" y="376241"/>
          <a:ext cx="2134288" cy="1206491"/>
        </a:xfrm>
        <a:prstGeom prst="ellipse">
          <a:avLst/>
        </a:prstGeom>
        <a:solidFill>
          <a:srgbClr val="FFC000">
            <a:alpha val="5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7457" tIns="35560" rIns="117457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školy</a:t>
          </a:r>
        </a:p>
      </dsp:txBody>
      <dsp:txXfrm>
        <a:off x="5435945" y="552928"/>
        <a:ext cx="1509170" cy="853117"/>
      </dsp:txXfrm>
    </dsp:sp>
    <dsp:sp modelId="{74AF6D3F-1BA9-4EFB-A4D3-200AE9064B34}">
      <dsp:nvSpPr>
        <dsp:cNvPr id="0" name=""/>
        <dsp:cNvSpPr/>
      </dsp:nvSpPr>
      <dsp:spPr>
        <a:xfrm>
          <a:off x="6830817" y="376241"/>
          <a:ext cx="2134288" cy="1206491"/>
        </a:xfrm>
        <a:prstGeom prst="ellipse">
          <a:avLst/>
        </a:prstGeom>
        <a:solidFill>
          <a:srgbClr val="FFC000">
            <a:alpha val="5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7457" tIns="35560" rIns="117457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Nadace </a:t>
          </a:r>
          <a:r>
            <a:rPr lang="cs-CZ" sz="2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sv</a:t>
          </a:r>
          <a:r>
            <a:rPr lang="cs-CZ" sz="2800" kern="1200"/>
            <a:t>. Ludmily</a:t>
          </a:r>
        </a:p>
      </dsp:txBody>
      <dsp:txXfrm>
        <a:off x="7143376" y="552928"/>
        <a:ext cx="1509170" cy="8531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6B9D89-9A97-4EDC-9E30-4EAE660F0B1C}" type="datetimeFigureOut">
              <a:t>14.10.2024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3C7A9-AC31-4BE9-A187-B1317ADFE50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62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A580F-E35D-42E1-AF82-E41CC201EA9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35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2018-2020  ztráta na zpeněžení…………..  vedlejší škody ……….. Kalamita navíc    m3  -&gt;  dlouhodobá koncept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A580F-E35D-42E1-AF82-E41CC201EA9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97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A580F-E35D-42E1-AF82-E41CC201EA9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25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2018-2020  ztráta na zpeněžení…………..  vedlejší škody ……….. Kalamita navíc    m3  -&gt;  dlouhodobá koncept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A580F-E35D-42E1-AF82-E41CC201EA9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59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2018-2020  ztráta na zpeněžení…………..  vedlejší škody ……….. Kalamita navíc    m3  -&gt;  dlouhodobá koncept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A580F-E35D-42E1-AF82-E41CC201EA9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506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2018-2020  ztráta na zpeněžení…………..  vedlejší škody ……….. Kalamita navíc    m3  -&gt;  dlouhodobá koncept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A580F-E35D-42E1-AF82-E41CC201EA9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566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2018-2020  ztráta na zpeněžení…………..  vedlejší škody ……….. Kalamita navíc    m3  -&gt;  dlouhodobá koncept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A580F-E35D-42E1-AF82-E41CC201EA9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24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2018-2020  ztráta na zpeněžení…………..  vedlejší škody ……….. Kalamita navíc    m3  -&gt;  dlouhodobá koncept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A580F-E35D-42E1-AF82-E41CC201EA9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47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9AE8321-5884-9E75-1272-926961F313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908591"/>
            <a:ext cx="4058728" cy="5225507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2DF521-FA73-0B43-D1F3-A28543BA84E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99125" y="0"/>
            <a:ext cx="5786438" cy="61341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insert picture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00E6515-DDBF-35F4-5C9E-FF113FD164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274074"/>
            <a:ext cx="672354" cy="58392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B32A424-7EFB-F80C-2BDA-94D103A55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8EFEEF-ABDC-22C9-C5DB-0494BEB8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699342" y="6136928"/>
            <a:ext cx="57867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093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7352414-3211-CEB2-31A1-11097989D4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934" y="723900"/>
            <a:ext cx="3503757" cy="531641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BA26D20-54E1-2490-0D75-F08BCB7D3BF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82232" y="2053087"/>
            <a:ext cx="5903332" cy="3987230"/>
          </a:xfrm>
        </p:spPr>
        <p:txBody>
          <a:bodyPr anchor="t"/>
          <a:lstStyle>
            <a:lvl1pPr marL="0" indent="0">
              <a:buNone/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00E6515-DDBF-35F4-5C9E-FF113FD164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274074"/>
            <a:ext cx="672354" cy="58392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98A376F-AF56-AABE-DFA3-DE5A8C899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695467" y="723900"/>
            <a:ext cx="5790599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E9D420-BBEC-E7C6-7E76-FB9791C71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699342" y="6136928"/>
            <a:ext cx="57867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982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0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eg"/><Relationship Id="rId5" Type="http://schemas.openxmlformats.org/officeDocument/2006/relationships/hyperlink" Target="https://www.obrazky.cz/?q=evropsk%C3%A1+unie&amp;url=https://dotekomanie.cz/wp-content/uploads/2018/11/rexfeatures_8858760q-1000x563x.jpg&amp;imageId=19ebe748c48fa936&amp;data=lgLEEDNU0LD9XUPWtIUbKcn5bLjEMER_ozPZj3yz7wo0AcmUEo_A4hhZohA6HmkqQc4Snnh_fqmhbMZgohaYfKUqEiFxDs5cZSwKxAL3apPEApqfxAKj_cQC3_s%3D" TargetMode="Externa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2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18" Type="http://schemas.openxmlformats.org/officeDocument/2006/relationships/image" Target="../media/image74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63.emf"/><Relationship Id="rId12" Type="http://schemas.openxmlformats.org/officeDocument/2006/relationships/image" Target="../media/image68.jpeg"/><Relationship Id="rId17" Type="http://schemas.openxmlformats.org/officeDocument/2006/relationships/image" Target="../media/image73.jpeg"/><Relationship Id="rId2" Type="http://schemas.openxmlformats.org/officeDocument/2006/relationships/diagramData" Target="../diagrams/data3.xml"/><Relationship Id="rId16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67.jpeg"/><Relationship Id="rId5" Type="http://schemas.openxmlformats.org/officeDocument/2006/relationships/diagramColors" Target="../diagrams/colors3.xml"/><Relationship Id="rId15" Type="http://schemas.openxmlformats.org/officeDocument/2006/relationships/image" Target="../media/image71.jpeg"/><Relationship Id="rId10" Type="http://schemas.openxmlformats.org/officeDocument/2006/relationships/image" Target="../media/image66.jpeg"/><Relationship Id="rId19" Type="http://schemas.openxmlformats.org/officeDocument/2006/relationships/image" Target="../media/image75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diagramColors" Target="../diagrams/colors4.xml"/><Relationship Id="rId12" Type="http://schemas.openxmlformats.org/officeDocument/2006/relationships/image" Target="../media/image81.jpeg"/><Relationship Id="rId2" Type="http://schemas.openxmlformats.org/officeDocument/2006/relationships/image" Target="../media/image76.jpe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80.jpeg"/><Relationship Id="rId5" Type="http://schemas.openxmlformats.org/officeDocument/2006/relationships/diagramLayout" Target="../diagrams/layout4.xml"/><Relationship Id="rId15" Type="http://schemas.openxmlformats.org/officeDocument/2006/relationships/image" Target="../media/image84.png"/><Relationship Id="rId10" Type="http://schemas.openxmlformats.org/officeDocument/2006/relationships/image" Target="../media/image79.jpeg"/><Relationship Id="rId4" Type="http://schemas.openxmlformats.org/officeDocument/2006/relationships/diagramData" Target="../diagrams/data4.xml"/><Relationship Id="rId9" Type="http://schemas.openxmlformats.org/officeDocument/2006/relationships/image" Target="../media/image78.jpeg"/><Relationship Id="rId14" Type="http://schemas.openxmlformats.org/officeDocument/2006/relationships/image" Target="../media/image83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86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88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xplace.cz" TargetMode="External"/><Relationship Id="rId2" Type="http://schemas.openxmlformats.org/officeDocument/2006/relationships/hyperlink" Target="http://www.apha.cz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hyperlink" Target="http://www.aplesnicka.cz" TargetMode="Externa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C5703F-C3AA-CEC7-296D-B8129CA83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354" y="905782"/>
            <a:ext cx="7261498" cy="333651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6000" b="1" err="1">
                <a:latin typeface="Montserrat"/>
              </a:rPr>
              <a:t>Večery</a:t>
            </a:r>
            <a:r>
              <a:rPr lang="en-US" sz="6000" b="1">
                <a:latin typeface="Montserrat"/>
              </a:rPr>
              <a:t> </a:t>
            </a:r>
            <a:br>
              <a:rPr lang="en-US" sz="6000" b="1">
                <a:latin typeface="Montserrat"/>
              </a:rPr>
            </a:br>
            <a:r>
              <a:rPr lang="en-US" sz="6000" b="1">
                <a:latin typeface="Montserrat"/>
              </a:rPr>
              <a:t>o </a:t>
            </a:r>
            <a:r>
              <a:rPr lang="en-US" sz="6000" b="1" err="1">
                <a:latin typeface="Montserrat"/>
              </a:rPr>
              <a:t>ekonomice</a:t>
            </a:r>
            <a:br>
              <a:rPr lang="cs-CZ" sz="6000" b="1">
                <a:latin typeface="Montserrat"/>
              </a:rPr>
            </a:br>
            <a:r>
              <a:rPr lang="cs-CZ" sz="4000" b="1">
                <a:latin typeface="Montserrat"/>
              </a:rPr>
              <a:t>30. září a 14. října 2024</a:t>
            </a:r>
            <a:endParaRPr lang="cs-CZ" sz="4000">
              <a:latin typeface="Montserrat"/>
            </a:endParaRPr>
          </a:p>
          <a:p>
            <a:endParaRPr lang="cs-CZ"/>
          </a:p>
        </p:txBody>
      </p:sp>
      <p:pic>
        <p:nvPicPr>
          <p:cNvPr id="5" name="Obrázek 4" descr="Obsah obrázku text, snímek obrazovky, logo, Grafika&#10;&#10;Popis se vygeneroval automaticky.">
            <a:extLst>
              <a:ext uri="{FF2B5EF4-FFF2-40B4-BE49-F238E27FC236}">
                <a16:creationId xmlns:a16="http://schemas.microsoft.com/office/drawing/2014/main" id="{4142C4C2-A235-45D6-C987-93C2D56AB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3218" y="5080683"/>
            <a:ext cx="2620819" cy="156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24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 descr="Obsah obrázku text, snímek obrazovky, Písmo, design&#10;&#10;Popis se vygeneroval automaticky.">
            <a:extLst>
              <a:ext uri="{FF2B5EF4-FFF2-40B4-BE49-F238E27FC236}">
                <a16:creationId xmlns:a16="http://schemas.microsoft.com/office/drawing/2014/main" id="{A86847B1-2AF8-0629-7AD9-F9929B81C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50738" y="-220185"/>
            <a:ext cx="7289799" cy="7289799"/>
          </a:xfrm>
        </p:spPr>
      </p:pic>
    </p:spTree>
    <p:extLst>
      <p:ext uri="{BB962C8B-B14F-4D97-AF65-F5344CB8AC3E}">
        <p14:creationId xmlns:p14="http://schemas.microsoft.com/office/powerpoint/2010/main" val="864333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dům, snímek obrazovky, diagram, design&#10;&#10;Popis se vygeneroval automaticky.">
            <a:extLst>
              <a:ext uri="{FF2B5EF4-FFF2-40B4-BE49-F238E27FC236}">
                <a16:creationId xmlns:a16="http://schemas.microsoft.com/office/drawing/2014/main" id="{7A79DA42-B5FE-AF5B-A83C-A206B1C8B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881" y="-193039"/>
            <a:ext cx="7514770" cy="748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17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2953E22-A94D-B2F5-E463-302E2482B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589" y="288749"/>
            <a:ext cx="7282358" cy="726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74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E9DB5206-AA4F-A48F-914C-CCAD4DD57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109" y="-268638"/>
            <a:ext cx="7317783" cy="738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43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AD0F6-1ECE-F50C-7043-2AB66C3CD7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74" b="4030"/>
          <a:stretch/>
        </p:blipFill>
        <p:spPr>
          <a:xfrm>
            <a:off x="2630837" y="-294468"/>
            <a:ext cx="7421115" cy="713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82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 descr="Obsah obrázku text, Písmo, vizitka, dopis&#10;&#10;Popis se vygeneroval automaticky.">
            <a:extLst>
              <a:ext uri="{FF2B5EF4-FFF2-40B4-BE49-F238E27FC236}">
                <a16:creationId xmlns:a16="http://schemas.microsoft.com/office/drawing/2014/main" id="{265C9117-9990-A5F4-115D-BDF62E02B0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84148"/>
          <a:stretch/>
        </p:blipFill>
        <p:spPr>
          <a:xfrm>
            <a:off x="2934253" y="242"/>
            <a:ext cx="7416799" cy="1165201"/>
          </a:xfrm>
        </p:spPr>
      </p:pic>
      <p:pic>
        <p:nvPicPr>
          <p:cNvPr id="3" name="Obrázek 2" descr="Obsah obrázku text, Písmo, vizitka, snímek obrazovky&#10;&#10;Popis se vygeneroval automaticky.">
            <a:extLst>
              <a:ext uri="{FF2B5EF4-FFF2-40B4-BE49-F238E27FC236}">
                <a16:creationId xmlns:a16="http://schemas.microsoft.com/office/drawing/2014/main" id="{623E8909-4A0D-2A6E-C791-EBAF300B94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931" b="-265"/>
          <a:stretch/>
        </p:blipFill>
        <p:spPr>
          <a:xfrm>
            <a:off x="2721430" y="1164773"/>
            <a:ext cx="7837712" cy="643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03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screen with white lines&#10;&#10;Description automatically generated">
            <a:extLst>
              <a:ext uri="{FF2B5EF4-FFF2-40B4-BE49-F238E27FC236}">
                <a16:creationId xmlns:a16="http://schemas.microsoft.com/office/drawing/2014/main" id="{C71FBA5D-9B47-D295-BF83-9724E92EB6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050" r="313" b="3774"/>
          <a:stretch/>
        </p:blipFill>
        <p:spPr>
          <a:xfrm>
            <a:off x="2475855" y="229893"/>
            <a:ext cx="7240310" cy="640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85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CEC1A7-4A02-304C-15AD-0BC0385D6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770" y="-204060"/>
            <a:ext cx="7227375" cy="725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16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buildings with a black background&#10;&#10;Description automatically generated">
            <a:extLst>
              <a:ext uri="{FF2B5EF4-FFF2-40B4-BE49-F238E27FC236}">
                <a16:creationId xmlns:a16="http://schemas.microsoft.com/office/drawing/2014/main" id="{31421F0D-A185-2DCA-673C-41721334E4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83" t="23382" r="5095" b="3088"/>
          <a:stretch/>
        </p:blipFill>
        <p:spPr>
          <a:xfrm>
            <a:off x="2776498" y="201718"/>
            <a:ext cx="7916358" cy="646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45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video game&#10;&#10;Description automatically generated">
            <a:extLst>
              <a:ext uri="{FF2B5EF4-FFF2-40B4-BE49-F238E27FC236}">
                <a16:creationId xmlns:a16="http://schemas.microsoft.com/office/drawing/2014/main" id="{B34EC3EC-E2B7-B490-D017-08DF93A71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33" t="23509" r="5772" b="3407"/>
          <a:stretch/>
        </p:blipFill>
        <p:spPr>
          <a:xfrm>
            <a:off x="2643754" y="222144"/>
            <a:ext cx="7770404" cy="639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31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A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25903" y="349545"/>
            <a:ext cx="10802068" cy="19700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3600" b="1">
                <a:solidFill>
                  <a:srgbClr val="262626"/>
                </a:solidFill>
                <a:latin typeface="Montserrat"/>
              </a:rPr>
              <a:t> </a:t>
            </a:r>
            <a:r>
              <a:rPr lang="cs-CZ" sz="4000" b="1">
                <a:solidFill>
                  <a:srgbClr val="262626"/>
                </a:solidFill>
                <a:latin typeface="Montserrat"/>
              </a:rPr>
              <a:t>Program</a:t>
            </a:r>
            <a:br>
              <a:rPr lang="cs-CZ" sz="4000" b="1">
                <a:solidFill>
                  <a:srgbClr val="262626"/>
                </a:solidFill>
                <a:latin typeface="Montserrat"/>
              </a:rPr>
            </a:br>
            <a:r>
              <a:rPr lang="cs-CZ" sz="2800" b="1">
                <a:solidFill>
                  <a:srgbClr val="262626"/>
                </a:solidFill>
                <a:latin typeface="Montserrat"/>
              </a:rPr>
              <a:t>Arcibiskupský palác, sál kardinála Berana</a:t>
            </a:r>
            <a:br>
              <a:rPr lang="cs-CZ" sz="2800" b="1">
                <a:solidFill>
                  <a:srgbClr val="262626"/>
                </a:solidFill>
                <a:latin typeface="Montserrat"/>
              </a:rPr>
            </a:br>
            <a:r>
              <a:rPr lang="cs-CZ" sz="2800" b="1">
                <a:solidFill>
                  <a:srgbClr val="262626"/>
                </a:solidFill>
                <a:latin typeface="Montserrat"/>
              </a:rPr>
              <a:t>18:00 – 19:30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50734" y="2091402"/>
            <a:ext cx="10063230" cy="441370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l"/>
            <a:r>
              <a:rPr lang="cs-CZ"/>
              <a:t>1. Úvodní slovo – </a:t>
            </a:r>
            <a:r>
              <a:rPr lang="cs-CZ" err="1"/>
              <a:t>Mons</a:t>
            </a:r>
            <a:r>
              <a:rPr lang="cs-CZ"/>
              <a:t>. ThDr. Jan Balík, PhD., generální vikář</a:t>
            </a:r>
          </a:p>
          <a:p>
            <a:pPr algn="l"/>
            <a:r>
              <a:rPr lang="cs-CZ"/>
              <a:t>2. Hospodaření AP v roce 2023 a stav restrukturalizace a transformace</a:t>
            </a:r>
          </a:p>
          <a:p>
            <a:pPr algn="l"/>
            <a:r>
              <a:rPr lang="cs-CZ"/>
              <a:t>3. </a:t>
            </a:r>
            <a:r>
              <a:rPr lang="cs-CZ" err="1"/>
              <a:t>XPlace</a:t>
            </a:r>
            <a:r>
              <a:rPr lang="cs-CZ"/>
              <a:t> - nájemní bydlení pro celý život</a:t>
            </a:r>
          </a:p>
          <a:p>
            <a:pPr algn="l"/>
            <a:r>
              <a:rPr lang="cs-CZ"/>
              <a:t>4. Lesní hospodaření - AP lesnická</a:t>
            </a:r>
          </a:p>
          <a:p>
            <a:pPr algn="l"/>
            <a:r>
              <a:rPr lang="cs-CZ"/>
              <a:t>5. Obnovitelné zdroje energie</a:t>
            </a:r>
          </a:p>
          <a:p>
            <a:pPr algn="l"/>
            <a:r>
              <a:rPr lang="cs-CZ"/>
              <a:t>6. APIF - malý investiční fond</a:t>
            </a:r>
          </a:p>
          <a:p>
            <a:pPr algn="l"/>
            <a:r>
              <a:rPr lang="cs-CZ"/>
              <a:t>7. Sakrální objekty v pražské arcidiecézi</a:t>
            </a:r>
          </a:p>
          <a:p>
            <a:pPr algn="l"/>
            <a:r>
              <a:rPr lang="cs-CZ"/>
              <a:t>8. Dotace a dotační programy – stav a aktuality</a:t>
            </a:r>
          </a:p>
          <a:p>
            <a:pPr algn="l"/>
            <a:r>
              <a:rPr lang="cs-CZ"/>
              <a:t>9. Donátor a dary věřících</a:t>
            </a:r>
          </a:p>
          <a:p>
            <a:pPr algn="l"/>
            <a:r>
              <a:rPr lang="cs-CZ"/>
              <a:t>10. Komunikace a práce s médii</a:t>
            </a:r>
          </a:p>
          <a:p>
            <a:pPr algn="l"/>
            <a:r>
              <a:rPr lang="cs-CZ"/>
              <a:t>11. Otázky a diskuse </a:t>
            </a:r>
          </a:p>
          <a:p>
            <a:pPr algn="l"/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pointing at a graph&#10;&#10;Description automatically generated">
            <a:extLst>
              <a:ext uri="{FF2B5EF4-FFF2-40B4-BE49-F238E27FC236}">
                <a16:creationId xmlns:a16="http://schemas.microsoft.com/office/drawing/2014/main" id="{B9C619E2-F805-52D0-0D35-ACFC39897E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214" r="313" b="5346"/>
          <a:stretch/>
        </p:blipFill>
        <p:spPr>
          <a:xfrm>
            <a:off x="2850397" y="493364"/>
            <a:ext cx="8286446" cy="586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22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mapa, snímek obrazovky, umění&#10;&#10;Popis se vygeneroval automaticky.">
            <a:extLst>
              <a:ext uri="{FF2B5EF4-FFF2-40B4-BE49-F238E27FC236}">
                <a16:creationId xmlns:a16="http://schemas.microsoft.com/office/drawing/2014/main" id="{B4FA563C-7AFA-0386-8587-24A4703685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101" r="313" b="4402"/>
          <a:stretch/>
        </p:blipFill>
        <p:spPr>
          <a:xfrm>
            <a:off x="2282126" y="338381"/>
            <a:ext cx="8828887" cy="616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5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14C857D7-6553-6C6E-3545-CF79DC6AA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618" y="-178231"/>
            <a:ext cx="7201545" cy="720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35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diagram&#10;&#10;Description automatically generated">
            <a:extLst>
              <a:ext uri="{FF2B5EF4-FFF2-40B4-BE49-F238E27FC236}">
                <a16:creationId xmlns:a16="http://schemas.microsoft.com/office/drawing/2014/main" id="{5F597DF6-4733-BEEA-05CB-3B3370AD3B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48" r="4602" b="4618"/>
          <a:stretch/>
        </p:blipFill>
        <p:spPr>
          <a:xfrm>
            <a:off x="2772905" y="-268637"/>
            <a:ext cx="6646659" cy="695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93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326B2B-5DB8-6E51-BEF8-9A3E33297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577" y="365125"/>
            <a:ext cx="9566223" cy="1338054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latin typeface="Montserrat"/>
              </a:rPr>
              <a:t>Spolupráce </a:t>
            </a:r>
            <a:r>
              <a:rPr lang="cs-CZ" sz="4000" b="1" dirty="0">
                <a:latin typeface="Montserrat"/>
                <a:ea typeface="Calibri"/>
                <a:cs typeface="Calibri"/>
              </a:rPr>
              <a:t>Finanční účtárny</a:t>
            </a:r>
            <a:r>
              <a:rPr lang="cs-CZ" sz="4000" b="1" dirty="0">
                <a:latin typeface="Montserrat"/>
              </a:rPr>
              <a:t> </a:t>
            </a:r>
            <a:br>
              <a:rPr lang="cs-CZ" sz="4000" b="1" dirty="0">
                <a:latin typeface="Montserrat"/>
              </a:rPr>
            </a:br>
            <a:r>
              <a:rPr lang="cs-CZ" sz="4000" b="1" dirty="0">
                <a:latin typeface="Montserrat"/>
              </a:rPr>
              <a:t>s farnostmi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141A16-2E1C-1EB6-B552-36C329709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3318" y="2963545"/>
            <a:ext cx="4722402" cy="16081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Společný nákup energií</a:t>
            </a:r>
          </a:p>
          <a:p>
            <a:r>
              <a:rPr lang="cs-CZ"/>
              <a:t>Vikariátní účetní</a:t>
            </a:r>
          </a:p>
          <a:p>
            <a:r>
              <a:rPr lang="cs-CZ"/>
              <a:t>Inventarizace ve farnostech</a:t>
            </a:r>
          </a:p>
        </p:txBody>
      </p:sp>
    </p:spTree>
    <p:extLst>
      <p:ext uri="{BB962C8B-B14F-4D97-AF65-F5344CB8AC3E}">
        <p14:creationId xmlns:p14="http://schemas.microsoft.com/office/powerpoint/2010/main" val="3529603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43E8FE-1700-946A-47B2-3625F69B5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939" y="2540690"/>
            <a:ext cx="8119166" cy="2164867"/>
          </a:xfrm>
        </p:spPr>
        <p:txBody>
          <a:bodyPr>
            <a:normAutofit/>
          </a:bodyPr>
          <a:lstStyle/>
          <a:p>
            <a:pPr algn="ctr"/>
            <a:r>
              <a:rPr lang="cs-CZ" sz="4000" b="1"/>
              <a:t>Nájemní bydlení pro celý život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BFA4AE92-C5F3-8038-5DB1-6B2E28EEEECC}"/>
              </a:ext>
            </a:extLst>
          </p:cNvPr>
          <p:cNvSpPr txBox="1">
            <a:spLocks/>
          </p:cNvSpPr>
          <p:nvPr/>
        </p:nvSpPr>
        <p:spPr>
          <a:xfrm>
            <a:off x="6092685" y="4691961"/>
            <a:ext cx="5269952" cy="2164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000"/>
              </a:spcBef>
            </a:pPr>
            <a:r>
              <a:rPr lang="cs-CZ" sz="2400">
                <a:latin typeface="Aptos"/>
              </a:rPr>
              <a:t>Ing. Richard Záruba</a:t>
            </a:r>
          </a:p>
        </p:txBody>
      </p:sp>
    </p:spTree>
    <p:extLst>
      <p:ext uri="{BB962C8B-B14F-4D97-AF65-F5344CB8AC3E}">
        <p14:creationId xmlns:p14="http://schemas.microsoft.com/office/powerpoint/2010/main" val="3305378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C94DDA-49E7-E538-FC8A-B686D039F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741" y="365125"/>
            <a:ext cx="9435059" cy="1344299"/>
          </a:xfrm>
        </p:spPr>
        <p:txBody>
          <a:bodyPr/>
          <a:lstStyle/>
          <a:p>
            <a:pPr algn="ctr"/>
            <a:r>
              <a:rPr lang="cs-CZ" sz="4000" b="1">
                <a:latin typeface="Montserrat"/>
              </a:rPr>
              <a:t>Statistika </a:t>
            </a:r>
            <a:r>
              <a:rPr lang="cs-CZ" sz="4000" b="1" err="1">
                <a:latin typeface="Montserrat"/>
              </a:rPr>
              <a:t>XPlace</a:t>
            </a:r>
            <a:endParaRPr lang="cs-CZ" sz="4000" b="1">
              <a:latin typeface="Montserra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F67767-3C68-F0DC-F291-5B0891BAE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8360" y="1703705"/>
            <a:ext cx="9235440" cy="479246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/>
              <a:t>3 města - Praha, Kolín, Milovice</a:t>
            </a:r>
          </a:p>
          <a:p>
            <a:r>
              <a:rPr lang="cs-CZ"/>
              <a:t>4 projekty v Praze - Zličín, Roudnická, Jaselská, Lihovar</a:t>
            </a:r>
          </a:p>
          <a:p>
            <a:r>
              <a:rPr lang="cs-CZ"/>
              <a:t>300 bytů, 20 nebytových prostor – v 10 bytových domech (září 24)</a:t>
            </a:r>
          </a:p>
          <a:p>
            <a:r>
              <a:rPr lang="cs-CZ"/>
              <a:t>7 prodejen v Sedlčanech pod jménem </a:t>
            </a:r>
            <a:r>
              <a:rPr lang="cs-CZ" err="1"/>
              <a:t>XRetail</a:t>
            </a:r>
            <a:endParaRPr lang="cs-CZ"/>
          </a:p>
          <a:p>
            <a:r>
              <a:rPr lang="cs-CZ"/>
              <a:t>V roce 2023 vydělalo portfolio </a:t>
            </a:r>
            <a:r>
              <a:rPr lang="cs-CZ" err="1"/>
              <a:t>XPlace</a:t>
            </a:r>
            <a:r>
              <a:rPr lang="cs-CZ"/>
              <a:t> (v tu dobu postupně 113 bytů, 10 retailů) téměř 28 mil. Kč. </a:t>
            </a:r>
          </a:p>
          <a:p>
            <a:r>
              <a:rPr lang="cs-CZ"/>
              <a:t>95% obsazenost u zaběhnutých </a:t>
            </a:r>
            <a:r>
              <a:rPr lang="cs-CZ" err="1"/>
              <a:t>projetků</a:t>
            </a:r>
            <a:endParaRPr lang="cs-CZ"/>
          </a:p>
          <a:p>
            <a:r>
              <a:rPr lang="cs-CZ" err="1"/>
              <a:t>Součastné</a:t>
            </a:r>
            <a:r>
              <a:rPr lang="cs-CZ"/>
              <a:t> portfolio bude při plné 95% obsazenosti vydělávat 90 mil Kč ročně</a:t>
            </a:r>
          </a:p>
          <a:p>
            <a:r>
              <a:rPr lang="cs-CZ"/>
              <a:t>Letos očekáváme výnos cca 60 mil. Kč.</a:t>
            </a:r>
          </a:p>
        </p:txBody>
      </p:sp>
    </p:spTree>
    <p:extLst>
      <p:ext uri="{BB962C8B-B14F-4D97-AF65-F5344CB8AC3E}">
        <p14:creationId xmlns:p14="http://schemas.microsoft.com/office/powerpoint/2010/main" val="450266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text, řada/pruh, Vykreslený graf, diagram&#10;&#10;Popis se vygeneroval automaticky.">
            <a:extLst>
              <a:ext uri="{FF2B5EF4-FFF2-40B4-BE49-F238E27FC236}">
                <a16:creationId xmlns:a16="http://schemas.microsoft.com/office/drawing/2014/main" id="{73772387-0370-0B05-2DCF-6F9998C8B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446" y="353648"/>
            <a:ext cx="6593840" cy="2625910"/>
          </a:xfrm>
          <a:prstGeom prst="rect">
            <a:avLst/>
          </a:prstGeom>
        </p:spPr>
      </p:pic>
      <p:pic>
        <p:nvPicPr>
          <p:cNvPr id="10" name="Obrázek 9" descr="Obsah obrázku text, snímek obrazovky, Písmo, číslo&#10;&#10;Popis se vygeneroval automaticky.">
            <a:extLst>
              <a:ext uri="{FF2B5EF4-FFF2-40B4-BE49-F238E27FC236}">
                <a16:creationId xmlns:a16="http://schemas.microsoft.com/office/drawing/2014/main" id="{57990E2E-A0A5-A8DD-3ABB-4C60ADB786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148" t="54074" r="3210" b="5679"/>
          <a:stretch/>
        </p:blipFill>
        <p:spPr>
          <a:xfrm>
            <a:off x="3053080" y="3149600"/>
            <a:ext cx="6776726" cy="315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761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enku, budova, obloha, Smíšená zástavba&#10;&#10;Popis se vygeneroval automaticky.">
            <a:extLst>
              <a:ext uri="{FF2B5EF4-FFF2-40B4-BE49-F238E27FC236}">
                <a16:creationId xmlns:a16="http://schemas.microsoft.com/office/drawing/2014/main" id="{17889632-834E-015D-347E-A05DCF965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81" y="2586036"/>
            <a:ext cx="1757363" cy="1650208"/>
          </a:xfrm>
          <a:prstGeom prst="rect">
            <a:avLst/>
          </a:prstGeom>
        </p:spPr>
      </p:pic>
      <p:pic>
        <p:nvPicPr>
          <p:cNvPr id="5" name="Obrázek 4" descr="Obsah obrázku mapa, text, atlas&#10;&#10;Popis se vygeneroval automaticky.">
            <a:extLst>
              <a:ext uri="{FF2B5EF4-FFF2-40B4-BE49-F238E27FC236}">
                <a16:creationId xmlns:a16="http://schemas.microsoft.com/office/drawing/2014/main" id="{1231809A-7D66-8078-726B-7C2E42A5C9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643" t="30952" r="17467"/>
          <a:stretch/>
        </p:blipFill>
        <p:spPr>
          <a:xfrm>
            <a:off x="4347057" y="2594479"/>
            <a:ext cx="8878363" cy="632592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CC94DDA-49E7-E538-FC8A-B686D039F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202" y="365125"/>
            <a:ext cx="9468641" cy="1346005"/>
          </a:xfrm>
        </p:spPr>
        <p:txBody>
          <a:bodyPr/>
          <a:lstStyle/>
          <a:p>
            <a:pPr algn="ctr"/>
            <a:r>
              <a:rPr lang="cs-CZ" sz="4000" b="1">
                <a:latin typeface="Montserrat"/>
              </a:rPr>
              <a:t>Projekty </a:t>
            </a:r>
            <a:r>
              <a:rPr lang="cs-CZ" sz="4000" b="1" err="1">
                <a:latin typeface="Montserrat"/>
              </a:rPr>
              <a:t>XPlace</a:t>
            </a:r>
            <a:r>
              <a:rPr lang="cs-CZ" sz="4000" b="1">
                <a:latin typeface="Montserrat"/>
              </a:rPr>
              <a:t> v obrázcích</a:t>
            </a:r>
            <a:endParaRPr lang="cs-CZ"/>
          </a:p>
        </p:txBody>
      </p:sp>
      <p:pic>
        <p:nvPicPr>
          <p:cNvPr id="16" name="Obrázek 15" descr="Obsah obrázku venku, auto, Pozemní vozidlo, vozidlo&#10;&#10;Popis se vygeneroval automaticky.">
            <a:extLst>
              <a:ext uri="{FF2B5EF4-FFF2-40B4-BE49-F238E27FC236}">
                <a16:creationId xmlns:a16="http://schemas.microsoft.com/office/drawing/2014/main" id="{8DA0C9AF-6C3B-0A47-BFEA-614E57B90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7740" y="5209540"/>
            <a:ext cx="1666240" cy="1666240"/>
          </a:xfrm>
          <a:prstGeom prst="rect">
            <a:avLst/>
          </a:prstGeom>
        </p:spPr>
      </p:pic>
      <p:pic>
        <p:nvPicPr>
          <p:cNvPr id="17" name="Obrázek 16" descr="Obsah obrázku obloha, venku, mrak, tráva&#10;&#10;Popis se vygeneroval automaticky.">
            <a:extLst>
              <a:ext uri="{FF2B5EF4-FFF2-40B4-BE49-F238E27FC236}">
                <a16:creationId xmlns:a16="http://schemas.microsoft.com/office/drawing/2014/main" id="{20B89F3E-B668-39AF-321E-18B6C31EA5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7868" y="5164593"/>
            <a:ext cx="1666240" cy="1666240"/>
          </a:xfrm>
          <a:prstGeom prst="rect">
            <a:avLst/>
          </a:prstGeom>
        </p:spPr>
      </p:pic>
      <p:pic>
        <p:nvPicPr>
          <p:cNvPr id="18" name="Obrázek 17" descr="Obsah obrázku venku, mrak, tráva, obloha&#10;&#10;Popis se vygeneroval automaticky.">
            <a:extLst>
              <a:ext uri="{FF2B5EF4-FFF2-40B4-BE49-F238E27FC236}">
                <a16:creationId xmlns:a16="http://schemas.microsoft.com/office/drawing/2014/main" id="{3F5D961B-C91D-EFDC-AFF3-76A99DE4C4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1660" y="5204460"/>
            <a:ext cx="1656080" cy="1656080"/>
          </a:xfrm>
          <a:prstGeom prst="rect">
            <a:avLst/>
          </a:prstGeom>
        </p:spPr>
      </p:pic>
      <p:pic>
        <p:nvPicPr>
          <p:cNvPr id="19" name="Obrázek 18" descr="Obsah obrázku obloha, venku, okno, budova&#10;&#10;Popis se vygeneroval automaticky.">
            <a:extLst>
              <a:ext uri="{FF2B5EF4-FFF2-40B4-BE49-F238E27FC236}">
                <a16:creationId xmlns:a16="http://schemas.microsoft.com/office/drawing/2014/main" id="{3AADD3F4-D995-E858-0A17-477B943F24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33490" y="2584616"/>
            <a:ext cx="1656080" cy="1656080"/>
          </a:xfrm>
          <a:prstGeom prst="rect">
            <a:avLst/>
          </a:prstGeom>
        </p:spPr>
      </p:pic>
      <p:pic>
        <p:nvPicPr>
          <p:cNvPr id="20" name="Obrázek 19" descr="Obsah obrázku venku, mrak, obloha, strom&#10;&#10;Popis se vygeneroval automaticky.">
            <a:extLst>
              <a:ext uri="{FF2B5EF4-FFF2-40B4-BE49-F238E27FC236}">
                <a16:creationId xmlns:a16="http://schemas.microsoft.com/office/drawing/2014/main" id="{55F47DB4-578F-507C-456A-A07CC1C0B2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8182" y="2598862"/>
            <a:ext cx="1666240" cy="1666240"/>
          </a:xfrm>
          <a:prstGeom prst="rect">
            <a:avLst/>
          </a:prstGeom>
        </p:spPr>
      </p:pic>
      <p:pic>
        <p:nvPicPr>
          <p:cNvPr id="21" name="Obrázek 20" descr="Obsah obrázku venku, mrak, obloha, architektura&#10;&#10;Popis se vygeneroval automaticky.">
            <a:extLst>
              <a:ext uri="{FF2B5EF4-FFF2-40B4-BE49-F238E27FC236}">
                <a16:creationId xmlns:a16="http://schemas.microsoft.com/office/drawing/2014/main" id="{018427DF-18FC-F85C-A173-238F31A7C8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1648" y="2600518"/>
            <a:ext cx="1656080" cy="1656080"/>
          </a:xfrm>
          <a:prstGeom prst="rect">
            <a:avLst/>
          </a:prstGeom>
        </p:spPr>
      </p:pic>
      <p:pic>
        <p:nvPicPr>
          <p:cNvPr id="22" name="Obrázek 21" descr="Obsah obrázku venku, obloha, budova, dětské hřiště&#10;&#10;Popis se vygeneroval automaticky.">
            <a:extLst>
              <a:ext uri="{FF2B5EF4-FFF2-40B4-BE49-F238E27FC236}">
                <a16:creationId xmlns:a16="http://schemas.microsoft.com/office/drawing/2014/main" id="{89F44C6E-7CE1-5830-C422-3F132199F9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500" y="5204460"/>
            <a:ext cx="1656080" cy="1656080"/>
          </a:xfrm>
          <a:prstGeom prst="rect">
            <a:avLst/>
          </a:prstGeom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432DCC87-47BC-2A79-34B6-06D25391C652}"/>
              </a:ext>
            </a:extLst>
          </p:cNvPr>
          <p:cNvSpPr txBox="1"/>
          <p:nvPr/>
        </p:nvSpPr>
        <p:spPr>
          <a:xfrm>
            <a:off x="10533333" y="3936245"/>
            <a:ext cx="1667576" cy="307777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400" err="1">
                <a:latin typeface="Montserrat"/>
                <a:ea typeface="+mn-lt"/>
                <a:cs typeface="+mn-lt"/>
              </a:rPr>
              <a:t>XPlace</a:t>
            </a:r>
            <a:r>
              <a:rPr lang="cs-CZ" sz="1400">
                <a:latin typeface="Montserrat"/>
                <a:ea typeface="+mn-lt"/>
                <a:cs typeface="+mn-lt"/>
              </a:rPr>
              <a:t> Milovice</a:t>
            </a:r>
            <a:endParaRPr lang="cs-CZ">
              <a:latin typeface="Aptos" panose="020B0004020202020204"/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5E099AA3-AD9E-8FC3-7957-913D85F5700E}"/>
              </a:ext>
            </a:extLst>
          </p:cNvPr>
          <p:cNvSpPr txBox="1"/>
          <p:nvPr/>
        </p:nvSpPr>
        <p:spPr>
          <a:xfrm>
            <a:off x="8954556" y="6536985"/>
            <a:ext cx="1667576" cy="307777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400" err="1">
                <a:latin typeface="Montserrat"/>
                <a:ea typeface="+mn-lt"/>
                <a:cs typeface="+mn-lt"/>
              </a:rPr>
              <a:t>XPlace</a:t>
            </a:r>
            <a:r>
              <a:rPr lang="cs-CZ" sz="1400">
                <a:latin typeface="Montserrat"/>
                <a:ea typeface="+mn-lt"/>
                <a:cs typeface="+mn-lt"/>
              </a:rPr>
              <a:t> Kolín </a:t>
            </a:r>
            <a:endParaRPr lang="cs-CZ">
              <a:latin typeface="Montserrat"/>
            </a:endParaRPr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A8576237-4D08-871E-4343-26FF3291AA3D}"/>
              </a:ext>
            </a:extLst>
          </p:cNvPr>
          <p:cNvSpPr/>
          <p:nvPr/>
        </p:nvSpPr>
        <p:spPr>
          <a:xfrm>
            <a:off x="196056" y="4239432"/>
            <a:ext cx="4982439" cy="992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F8E5B525-4B2E-4520-8E0F-E582FE61AB3B}"/>
              </a:ext>
            </a:extLst>
          </p:cNvPr>
          <p:cNvSpPr txBox="1"/>
          <p:nvPr/>
        </p:nvSpPr>
        <p:spPr>
          <a:xfrm>
            <a:off x="167040" y="4233087"/>
            <a:ext cx="1656533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400">
                <a:latin typeface="Montserrat"/>
                <a:ea typeface="+mn-lt"/>
                <a:cs typeface="+mn-lt"/>
              </a:rPr>
              <a:t>Praha Smíchov, </a:t>
            </a:r>
          </a:p>
          <a:p>
            <a:pPr algn="ctr"/>
            <a:r>
              <a:rPr lang="cs-CZ" sz="1100">
                <a:latin typeface="Montserrat"/>
                <a:ea typeface="+mn-lt"/>
                <a:cs typeface="+mn-lt"/>
              </a:rPr>
              <a:t>U Lihovaru</a:t>
            </a:r>
            <a:endParaRPr lang="cs-CZ" sz="1100">
              <a:latin typeface="Montserrat"/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DA535DF4-A438-742E-AF57-983F917204F6}"/>
              </a:ext>
            </a:extLst>
          </p:cNvPr>
          <p:cNvSpPr txBox="1"/>
          <p:nvPr/>
        </p:nvSpPr>
        <p:spPr>
          <a:xfrm>
            <a:off x="165715" y="4730263"/>
            <a:ext cx="1646373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400">
                <a:latin typeface="Montserrat"/>
                <a:ea typeface="+mn-lt"/>
                <a:cs typeface="+mn-lt"/>
              </a:rPr>
              <a:t>Praha Zličín, </a:t>
            </a:r>
            <a:endParaRPr lang="cs-CZ">
              <a:latin typeface="Montserrat"/>
              <a:ea typeface="+mn-lt"/>
              <a:cs typeface="+mn-lt"/>
            </a:endParaRPr>
          </a:p>
          <a:p>
            <a:pPr algn="ctr"/>
            <a:r>
              <a:rPr lang="cs-CZ" sz="1100">
                <a:latin typeface="Montserrat"/>
                <a:ea typeface="+mn-lt"/>
                <a:cs typeface="+mn-lt"/>
              </a:rPr>
              <a:t>ul. U Radosti</a:t>
            </a:r>
            <a:endParaRPr lang="cs-CZ" sz="1100">
              <a:latin typeface="Montserrat"/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8D60818C-AE7D-4DC6-5C43-DA5C0B591BBE}"/>
              </a:ext>
            </a:extLst>
          </p:cNvPr>
          <p:cNvSpPr txBox="1"/>
          <p:nvPr/>
        </p:nvSpPr>
        <p:spPr>
          <a:xfrm>
            <a:off x="3532649" y="4233086"/>
            <a:ext cx="1656533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400">
                <a:latin typeface="Montserrat"/>
                <a:ea typeface="+mn-lt"/>
                <a:cs typeface="+mn-lt"/>
              </a:rPr>
              <a:t>Praha </a:t>
            </a:r>
            <a:r>
              <a:rPr lang="cs-CZ" sz="1400" err="1">
                <a:latin typeface="Montserrat"/>
                <a:ea typeface="+mn-lt"/>
                <a:cs typeface="+mn-lt"/>
              </a:rPr>
              <a:t>Vidoule</a:t>
            </a:r>
            <a:r>
              <a:rPr lang="cs-CZ" sz="1400">
                <a:latin typeface="Montserrat"/>
                <a:ea typeface="+mn-lt"/>
                <a:cs typeface="+mn-lt"/>
              </a:rPr>
              <a:t> </a:t>
            </a:r>
            <a:endParaRPr lang="cs-CZ">
              <a:latin typeface="Montserrat"/>
              <a:ea typeface="+mn-lt"/>
              <a:cs typeface="+mn-lt"/>
            </a:endParaRPr>
          </a:p>
          <a:p>
            <a:pPr algn="ctr"/>
            <a:r>
              <a:rPr lang="cs-CZ" sz="1100">
                <a:latin typeface="Montserrat"/>
                <a:ea typeface="+mn-lt"/>
                <a:cs typeface="+mn-lt"/>
              </a:rPr>
              <a:t>(od roku 2025) 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0546D27A-300D-F915-01FA-21FC93D4F0AD}"/>
              </a:ext>
            </a:extLst>
          </p:cNvPr>
          <p:cNvSpPr txBox="1"/>
          <p:nvPr/>
        </p:nvSpPr>
        <p:spPr>
          <a:xfrm>
            <a:off x="1834163" y="4244128"/>
            <a:ext cx="1656533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400">
                <a:latin typeface="Montserrat"/>
                <a:ea typeface="+mn-lt"/>
                <a:cs typeface="+mn-lt"/>
              </a:rPr>
              <a:t>Praha Střížkov, </a:t>
            </a:r>
          </a:p>
          <a:p>
            <a:pPr algn="ctr"/>
            <a:r>
              <a:rPr lang="cs-CZ" sz="1100">
                <a:latin typeface="Montserrat"/>
                <a:ea typeface="+mn-lt"/>
                <a:cs typeface="+mn-lt"/>
              </a:rPr>
              <a:t>ul. Roudnická</a:t>
            </a:r>
            <a:endParaRPr lang="cs-CZ" sz="1200">
              <a:latin typeface="Montserrat"/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97B607A3-498D-70D4-7015-26F38B8E50AA}"/>
              </a:ext>
            </a:extLst>
          </p:cNvPr>
          <p:cNvSpPr txBox="1"/>
          <p:nvPr/>
        </p:nvSpPr>
        <p:spPr>
          <a:xfrm>
            <a:off x="1834605" y="4737109"/>
            <a:ext cx="1656533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400">
                <a:latin typeface="Montserrat"/>
                <a:ea typeface="+mn-lt"/>
                <a:cs typeface="+mn-lt"/>
              </a:rPr>
              <a:t>Praha U  Šárky </a:t>
            </a:r>
            <a:endParaRPr lang="cs-CZ">
              <a:latin typeface="Montserrat"/>
              <a:ea typeface="+mn-lt"/>
              <a:cs typeface="+mn-lt"/>
            </a:endParaRPr>
          </a:p>
          <a:p>
            <a:pPr algn="ctr"/>
            <a:r>
              <a:rPr lang="cs-CZ" sz="1100">
                <a:latin typeface="Montserrat"/>
                <a:ea typeface="+mn-lt"/>
                <a:cs typeface="+mn-lt"/>
              </a:rPr>
              <a:t>(od roku 2025) </a:t>
            </a:r>
            <a:endParaRPr lang="cs-CZ" sz="1100">
              <a:latin typeface="Montserrat"/>
            </a:endParaRP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8FAC57E1-1D09-C331-BCE5-90372FDD8C58}"/>
              </a:ext>
            </a:extLst>
          </p:cNvPr>
          <p:cNvSpPr txBox="1"/>
          <p:nvPr/>
        </p:nvSpPr>
        <p:spPr>
          <a:xfrm>
            <a:off x="3500845" y="4730262"/>
            <a:ext cx="1676853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400">
                <a:latin typeface="Montserrat"/>
                <a:ea typeface="+mn-lt"/>
                <a:cs typeface="+mn-lt"/>
              </a:rPr>
              <a:t>Praha Dejvice, </a:t>
            </a:r>
            <a:endParaRPr lang="cs-CZ">
              <a:latin typeface="Montserrat"/>
              <a:ea typeface="+mn-lt"/>
              <a:cs typeface="+mn-lt"/>
            </a:endParaRPr>
          </a:p>
          <a:p>
            <a:pPr algn="ctr"/>
            <a:r>
              <a:rPr lang="cs-CZ" sz="1100">
                <a:latin typeface="Montserrat"/>
                <a:ea typeface="+mn-lt"/>
                <a:cs typeface="+mn-lt"/>
              </a:rPr>
              <a:t>ul. Jaselská </a:t>
            </a:r>
            <a:endParaRPr lang="cs-CZ" sz="110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571013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C94DDA-49E7-E538-FC8A-B686D039F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2462" y="365125"/>
            <a:ext cx="9391338" cy="1338054"/>
          </a:xfrm>
        </p:spPr>
        <p:txBody>
          <a:bodyPr/>
          <a:lstStyle/>
          <a:p>
            <a:pPr algn="ctr"/>
            <a:r>
              <a:rPr lang="cs-CZ" sz="4000" b="1">
                <a:latin typeface="Montserrat"/>
              </a:rPr>
              <a:t>Další </a:t>
            </a:r>
            <a:r>
              <a:rPr lang="cs-CZ" sz="4000" b="1" err="1">
                <a:latin typeface="Montserrat"/>
              </a:rPr>
              <a:t>projetky</a:t>
            </a:r>
            <a:r>
              <a:rPr lang="cs-CZ" sz="4000" b="1">
                <a:latin typeface="Montserrat"/>
              </a:rPr>
              <a:t> v blízké budoucnosti I.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F67767-3C68-F0DC-F291-5B0891BAE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720" y="1886585"/>
            <a:ext cx="6827520" cy="36096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 err="1"/>
              <a:t>XPlace</a:t>
            </a:r>
            <a:r>
              <a:rPr lang="cs-CZ" b="1"/>
              <a:t> Paprsek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/>
              <a:t>45 bytů na metru Stodůlky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/>
              <a:t>Dokončení prosinec 2024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/>
              <a:t>Akvizice od </a:t>
            </a:r>
            <a:r>
              <a:rPr lang="cs-CZ" err="1"/>
              <a:t>Trigema</a:t>
            </a:r>
            <a:r>
              <a:rPr lang="cs-CZ"/>
              <a:t> a. s.</a:t>
            </a:r>
          </a:p>
          <a:p>
            <a:r>
              <a:rPr lang="cs-CZ" b="1" err="1"/>
              <a:t>XPlace</a:t>
            </a:r>
            <a:r>
              <a:rPr lang="cs-CZ" b="1"/>
              <a:t> Kolín - pod Nadací </a:t>
            </a:r>
            <a:r>
              <a:rPr lang="cs-CZ" b="1" err="1"/>
              <a:t>Arietinum</a:t>
            </a:r>
            <a:endParaRPr lang="cs-CZ" b="1"/>
          </a:p>
          <a:p>
            <a:pPr lvl="1">
              <a:buFont typeface="Courier New" panose="020B0604020202020204" pitchFamily="34" charset="0"/>
              <a:buChar char="o"/>
            </a:pPr>
            <a:r>
              <a:rPr lang="cs-CZ"/>
              <a:t>16 bytů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/>
              <a:t>2 retailové plochy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/>
              <a:t>Část směnou za pozemky</a:t>
            </a:r>
          </a:p>
        </p:txBody>
      </p:sp>
    </p:spTree>
    <p:extLst>
      <p:ext uri="{BB962C8B-B14F-4D97-AF65-F5344CB8AC3E}">
        <p14:creationId xmlns:p14="http://schemas.microsoft.com/office/powerpoint/2010/main" val="2216451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326B2B-5DB8-6E51-BEF8-9A3E33297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2633" y="2518604"/>
            <a:ext cx="8450472" cy="2175909"/>
          </a:xfrm>
        </p:spPr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cs-CZ" sz="4000" b="1">
                <a:latin typeface="Aptos"/>
              </a:rPr>
              <a:t>Hospodaření v roce 2023 </a:t>
            </a:r>
            <a:br>
              <a:rPr lang="cs-CZ" sz="4000" b="1">
                <a:latin typeface="Aptos"/>
              </a:rPr>
            </a:br>
            <a:r>
              <a:rPr lang="cs-CZ" sz="4000" b="1">
                <a:latin typeface="Aptos"/>
              </a:rPr>
              <a:t>a stav restrukturalizace </a:t>
            </a:r>
            <a:br>
              <a:rPr lang="cs-CZ" sz="4000" b="1">
                <a:latin typeface="Aptos"/>
              </a:rPr>
            </a:br>
            <a:r>
              <a:rPr lang="cs-CZ" sz="4000" b="1">
                <a:latin typeface="Aptos"/>
              </a:rPr>
              <a:t>a transformace správy majetku </a:t>
            </a:r>
            <a:endParaRPr lang="en-US" sz="4000">
              <a:latin typeface="Aptos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DCB8A2CD-DF18-F68A-CE23-12CC5D43CA75}"/>
              </a:ext>
            </a:extLst>
          </p:cNvPr>
          <p:cNvSpPr txBox="1">
            <a:spLocks/>
          </p:cNvSpPr>
          <p:nvPr/>
        </p:nvSpPr>
        <p:spPr>
          <a:xfrm>
            <a:off x="6092685" y="4691961"/>
            <a:ext cx="5269952" cy="2164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000"/>
              </a:spcBef>
            </a:pPr>
            <a:r>
              <a:rPr lang="cs-CZ" sz="2400">
                <a:latin typeface="Aptos"/>
              </a:rPr>
              <a:t>GVO ThDr. Jan Balík, PhD.,                      Ing. Linda Dolečková, </a:t>
            </a:r>
            <a:br>
              <a:rPr lang="cs-CZ" sz="2400">
                <a:latin typeface="Aptos"/>
              </a:rPr>
            </a:br>
            <a:r>
              <a:rPr lang="cs-CZ" sz="2400">
                <a:latin typeface="Aptos"/>
              </a:rPr>
              <a:t>Ing. Michal Konvička</a:t>
            </a:r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33808053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C94DDA-49E7-E538-FC8A-B686D039F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708" y="365125"/>
            <a:ext cx="9385092" cy="1338054"/>
          </a:xfrm>
        </p:spPr>
        <p:txBody>
          <a:bodyPr>
            <a:normAutofit/>
          </a:bodyPr>
          <a:lstStyle/>
          <a:p>
            <a:pPr algn="ctr"/>
            <a:r>
              <a:rPr lang="cs-CZ" sz="4000" b="1">
                <a:latin typeface="Montserrat"/>
              </a:rPr>
              <a:t>Další projekty v blízké budoucnosti II.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F67767-3C68-F0DC-F291-5B0891BAE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440" y="1906905"/>
            <a:ext cx="938784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 err="1"/>
              <a:t>XPlace</a:t>
            </a:r>
            <a:r>
              <a:rPr lang="cs-CZ" b="1"/>
              <a:t> Šárka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/>
              <a:t>57 bytů v blízkosti ulice Evropská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/>
              <a:t>Větší byty zaměřené na rodiny s dětmi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/>
              <a:t>Druhá polovina 2025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/>
              <a:t>Akvizice od společnosti Finep</a:t>
            </a:r>
          </a:p>
          <a:p>
            <a:r>
              <a:rPr lang="cs-CZ" b="1" err="1"/>
              <a:t>XPlace</a:t>
            </a:r>
            <a:r>
              <a:rPr lang="cs-CZ" b="1"/>
              <a:t> </a:t>
            </a:r>
            <a:r>
              <a:rPr lang="cs-CZ" b="1" err="1"/>
              <a:t>Vidoule</a:t>
            </a:r>
            <a:endParaRPr lang="cs-CZ" b="1"/>
          </a:p>
          <a:p>
            <a:pPr lvl="1">
              <a:buFont typeface="Courier New" panose="020B0604020202020204" pitchFamily="34" charset="0"/>
              <a:buChar char="o"/>
            </a:pPr>
            <a:r>
              <a:rPr lang="cs-CZ"/>
              <a:t>54 bytů na Nové </a:t>
            </a:r>
            <a:r>
              <a:rPr lang="cs-CZ" err="1"/>
              <a:t>Waltrovce</a:t>
            </a:r>
            <a:endParaRPr lang="cs-CZ"/>
          </a:p>
          <a:p>
            <a:pPr lvl="1">
              <a:buFont typeface="Courier New" panose="020B0604020202020204" pitchFamily="34" charset="0"/>
              <a:buChar char="o"/>
            </a:pPr>
            <a:r>
              <a:rPr lang="cs-CZ"/>
              <a:t>Byty zaměřené na obyvatele a pracující na </a:t>
            </a:r>
            <a:r>
              <a:rPr lang="cs-CZ" err="1"/>
              <a:t>Waltrovce</a:t>
            </a:r>
            <a:r>
              <a:rPr lang="cs-CZ"/>
              <a:t> (nová čtvrť)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/>
              <a:t>První polovina 2025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/>
              <a:t>Akvizice od společnosti Penta Real </a:t>
            </a:r>
            <a:r>
              <a:rPr lang="cs-CZ" err="1"/>
              <a:t>Estate</a:t>
            </a:r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19533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C94DDA-49E7-E538-FC8A-B686D039F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2462" y="365125"/>
            <a:ext cx="9391338" cy="1338054"/>
          </a:xfrm>
        </p:spPr>
        <p:txBody>
          <a:bodyPr/>
          <a:lstStyle/>
          <a:p>
            <a:pPr algn="ctr"/>
            <a:r>
              <a:rPr lang="cs-CZ" sz="4000" b="1">
                <a:latin typeface="Montserrat"/>
              </a:rPr>
              <a:t>Zaměstnanci </a:t>
            </a:r>
            <a:r>
              <a:rPr lang="cs-CZ" sz="4000" b="1" err="1">
                <a:latin typeface="Montserrat"/>
              </a:rPr>
              <a:t>XPlace</a:t>
            </a:r>
            <a:endParaRPr lang="cs-CZ" sz="4000" b="1">
              <a:latin typeface="Montserra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F67767-3C68-F0DC-F291-5B0891BAE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8920" y="2282825"/>
            <a:ext cx="8757920" cy="31321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12 zaměstnanců</a:t>
            </a:r>
          </a:p>
          <a:p>
            <a:r>
              <a:rPr lang="cs-CZ" dirty="0"/>
              <a:t>10,5 úvazku</a:t>
            </a:r>
          </a:p>
          <a:p>
            <a:r>
              <a:rPr lang="cs-CZ" dirty="0"/>
              <a:t>Vlastní účtárna (převzalo se od EKP)</a:t>
            </a:r>
          </a:p>
          <a:p>
            <a:r>
              <a:rPr lang="cs-CZ" dirty="0"/>
              <a:t>Tým schopných správců bytových domů i retailů</a:t>
            </a:r>
          </a:p>
          <a:p>
            <a:r>
              <a:rPr lang="cs-CZ" dirty="0">
                <a:latin typeface="Aptos"/>
                <a:ea typeface="Calibri"/>
                <a:cs typeface="Calibri"/>
              </a:rPr>
              <a:t>Software na správu budov</a:t>
            </a:r>
            <a:r>
              <a:rPr lang="cs-CZ" dirty="0"/>
              <a:t>  (</a:t>
            </a:r>
            <a:r>
              <a:rPr lang="cs-CZ" dirty="0" err="1"/>
              <a:t>BeiT</a:t>
            </a:r>
            <a:r>
              <a:rPr lang="cs-CZ" dirty="0"/>
              <a:t>) a jiné porodní bolesti</a:t>
            </a:r>
          </a:p>
          <a:p>
            <a:r>
              <a:rPr lang="cs-CZ" dirty="0"/>
              <a:t>Mzdová agenda vedená </a:t>
            </a:r>
            <a:r>
              <a:rPr lang="cs-CZ" dirty="0">
                <a:latin typeface="Aptos"/>
                <a:ea typeface="Calibri"/>
                <a:cs typeface="Calibri"/>
              </a:rPr>
              <a:t>mzdovou účtárnou</a:t>
            </a:r>
            <a:r>
              <a:rPr lang="cs-CZ" dirty="0"/>
              <a:t> AP 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45715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971D33-51CB-7C19-4AEC-D9D52A91E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199" y="2518603"/>
            <a:ext cx="8052905" cy="2220084"/>
          </a:xfrm>
        </p:spPr>
        <p:txBody>
          <a:bodyPr/>
          <a:lstStyle/>
          <a:p>
            <a:pPr algn="ctr"/>
            <a:r>
              <a:rPr lang="cs-CZ" sz="4000" b="1">
                <a:latin typeface="Aptos"/>
              </a:rPr>
              <a:t>Společnost</a:t>
            </a:r>
            <a:br>
              <a:rPr lang="cs-CZ" sz="4000" b="1">
                <a:latin typeface="Aptos"/>
              </a:rPr>
            </a:br>
            <a:r>
              <a:rPr lang="cs-CZ" sz="4000" b="1">
                <a:latin typeface="Aptos"/>
              </a:rPr>
              <a:t>AP lesnická s. r. o.</a:t>
            </a:r>
            <a:endParaRPr lang="cs-CZ" sz="4000">
              <a:latin typeface="Aptos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B8A5A5E5-2A63-84CE-91C5-C6E4517114F0}"/>
              </a:ext>
            </a:extLst>
          </p:cNvPr>
          <p:cNvSpPr txBox="1">
            <a:spLocks/>
          </p:cNvSpPr>
          <p:nvPr/>
        </p:nvSpPr>
        <p:spPr>
          <a:xfrm>
            <a:off x="6092685" y="4691961"/>
            <a:ext cx="5269952" cy="2164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000"/>
              </a:spcBef>
            </a:pPr>
            <a:r>
              <a:rPr lang="cs-CZ" sz="2400">
                <a:latin typeface="Aptos"/>
              </a:rPr>
              <a:t>Ing. Milan </a:t>
            </a:r>
            <a:r>
              <a:rPr lang="cs-CZ" sz="2400" err="1">
                <a:latin typeface="Aptos"/>
              </a:rPr>
              <a:t>Mochán</a:t>
            </a:r>
            <a:endParaRPr lang="cs-CZ" sz="1700" err="1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18974097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C8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128192-0728-892D-258C-A8F14C65D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Obrázek 6" descr="Obsah obrázku černá, tma&#10;&#10;Popis byl vytvořen automaticky">
            <a:extLst>
              <a:ext uri="{FF2B5EF4-FFF2-40B4-BE49-F238E27FC236}">
                <a16:creationId xmlns:a16="http://schemas.microsoft.com/office/drawing/2014/main" id="{75303212-688F-1AAA-B13C-8F9536106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30" y="107504"/>
            <a:ext cx="719514" cy="762440"/>
          </a:xfrm>
          <a:prstGeom prst="rect">
            <a:avLst/>
          </a:prstGeom>
        </p:spPr>
      </p:pic>
      <p:pic>
        <p:nvPicPr>
          <p:cNvPr id="29" name="Obrázek 28" descr="Obsah obrázku černá, tma&#10;&#10;Popis byl vytvořen automaticky">
            <a:extLst>
              <a:ext uri="{FF2B5EF4-FFF2-40B4-BE49-F238E27FC236}">
                <a16:creationId xmlns:a16="http://schemas.microsoft.com/office/drawing/2014/main" id="{7001B08D-8432-DA8E-F775-899F98432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30" y="6206157"/>
            <a:ext cx="1648941" cy="453301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75D88717-582B-F49B-652E-CE79593CC6BF}"/>
              </a:ext>
            </a:extLst>
          </p:cNvPr>
          <p:cNvSpPr txBox="1"/>
          <p:nvPr/>
        </p:nvSpPr>
        <p:spPr>
          <a:xfrm>
            <a:off x="3793929" y="3768663"/>
            <a:ext cx="1184998" cy="645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4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Půdní sucho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4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88552E71-72FE-9D53-84A8-09D1339C66E9}"/>
              </a:ext>
            </a:extLst>
          </p:cNvPr>
          <p:cNvSpPr txBox="1"/>
          <p:nvPr/>
        </p:nvSpPr>
        <p:spPr>
          <a:xfrm>
            <a:off x="875344" y="868550"/>
            <a:ext cx="847967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Vnější aspekty hospodaření v lesích 2024</a:t>
            </a:r>
            <a:endParaRPr lang="cs-CZ" sz="3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1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cs-CZ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je složitý ekosystém nahlížený mnoha pohledy a stranami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cs-CZ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Prodej dříví - tržní prostředí (globalizovaný trh)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cs-CZ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Počasí plné extrémů s trvalým oteplováním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cs-CZ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Neurčitá státní politika a EU (EUDR)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cs-CZ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Ochrana přírody s bez odpovědnosti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cs-CZ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58331BA-6015-2322-CFE0-450F3AC618BD}"/>
              </a:ext>
            </a:extLst>
          </p:cNvPr>
          <p:cNvSpPr txBox="1"/>
          <p:nvPr/>
        </p:nvSpPr>
        <p:spPr>
          <a:xfrm>
            <a:off x="3659258" y="5743229"/>
            <a:ext cx="1772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stav 15.4. a 10.9.2024</a:t>
            </a:r>
            <a:endParaRPr lang="cs-CZ" sz="1000"/>
          </a:p>
        </p:txBody>
      </p:sp>
      <p:sp useBgFill="1">
        <p:nvSpPr>
          <p:cNvPr id="10" name="TextovéPole 9">
            <a:extLst>
              <a:ext uri="{FF2B5EF4-FFF2-40B4-BE49-F238E27FC236}">
                <a16:creationId xmlns:a16="http://schemas.microsoft.com/office/drawing/2014/main" id="{19A64036-F3C2-182A-975B-10A86A049208}"/>
              </a:ext>
            </a:extLst>
          </p:cNvPr>
          <p:cNvSpPr txBox="1"/>
          <p:nvPr/>
        </p:nvSpPr>
        <p:spPr>
          <a:xfrm>
            <a:off x="6718669" y="3016487"/>
            <a:ext cx="5315304" cy="34163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 fontAlgn="base"/>
            <a:r>
              <a:rPr lang="cs-CZ" b="1" i="0">
                <a:solidFill>
                  <a:srgbClr val="175B47"/>
                </a:solidFill>
                <a:effectLst/>
                <a:latin typeface="Montserrat" panose="00000500000000000000" pitchFamily="2" charset="-18"/>
              </a:rPr>
              <a:t>Průzkum Německé asociace pilařského a dřevařského průmyslu: slabá ekonomika, stavební krize a EUDR</a:t>
            </a:r>
            <a:endParaRPr lang="cs-CZ" i="0">
              <a:solidFill>
                <a:srgbClr val="175B47"/>
              </a:solidFill>
              <a:effectLst/>
              <a:latin typeface="Montserrat" panose="00000500000000000000" pitchFamily="2" charset="-18"/>
            </a:endParaRPr>
          </a:p>
          <a:p>
            <a:pPr algn="l" fontAlgn="base"/>
            <a:r>
              <a:rPr lang="cs-CZ">
                <a:effectLst/>
                <a:latin typeface="Montserrat" panose="00000500000000000000" pitchFamily="2" charset="-18"/>
              </a:rPr>
              <a:t>Na vážné problémy a výzvy související se současným hospodářským vývojem v Německu poukazují výsledky průzkumu Německého sdružení pilařského a dřevařského průmyslu (</a:t>
            </a:r>
            <a:r>
              <a:rPr lang="cs-CZ" err="1">
                <a:effectLst/>
                <a:latin typeface="Montserrat" panose="00000500000000000000" pitchFamily="2" charset="-18"/>
              </a:rPr>
              <a:t>DeSH</a:t>
            </a:r>
            <a:r>
              <a:rPr lang="cs-CZ">
                <a:effectLst/>
                <a:latin typeface="Montserrat" panose="00000500000000000000" pitchFamily="2" charset="-18"/>
              </a:rPr>
              <a:t>)  </a:t>
            </a:r>
          </a:p>
          <a:p>
            <a:pPr algn="l" fontAlgn="base"/>
            <a:r>
              <a:rPr lang="cs-CZ">
                <a:effectLst/>
                <a:latin typeface="Montserrat" panose="00000500000000000000" pitchFamily="2" charset="-18"/>
              </a:rPr>
              <a:t>EUDR v současné podobě není proveditelné ani praktické. Naopak hrozí, že způsobí narušení trhů se dřevem a trvale oslabí domácí průmysl.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3FCFE9E-EA25-4965-3C46-4CBCD8CA4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352" y="3617265"/>
            <a:ext cx="4451942" cy="250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644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C8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8BEF5F-00BC-5BA7-C0E2-94A5C1FC0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562" y="723900"/>
            <a:ext cx="11170508" cy="5316415"/>
          </a:xfrm>
        </p:spPr>
        <p:txBody>
          <a:bodyPr>
            <a:normAutofit/>
          </a:bodyPr>
          <a:lstStyle/>
          <a:p>
            <a:r>
              <a:rPr lang="cs-CZ" sz="1800" b="1"/>
              <a:t>nízké ceny</a:t>
            </a:r>
            <a:br>
              <a:rPr lang="cs-CZ" sz="1800" b="1"/>
            </a:br>
            <a:r>
              <a:rPr lang="cs-CZ" sz="1800" b="1"/>
              <a:t>produktů</a:t>
            </a:r>
            <a:br>
              <a:rPr lang="cs-CZ" sz="1800" b="1"/>
            </a:br>
            <a:r>
              <a:rPr lang="cs-CZ" sz="1800" b="1"/>
              <a:t>ze dřeva </a:t>
            </a:r>
            <a:br>
              <a:rPr lang="cs-CZ" sz="1800" b="1"/>
            </a:br>
            <a:br>
              <a:rPr lang="cs-CZ" sz="1800"/>
            </a:br>
            <a:r>
              <a:rPr lang="cs-CZ" sz="1800" b="1"/>
              <a:t>ohrožena řada </a:t>
            </a:r>
            <a:br>
              <a:rPr lang="cs-CZ" sz="1800" b="1"/>
            </a:br>
            <a:r>
              <a:rPr lang="cs-CZ" sz="1800" b="1"/>
              <a:t>zpracovatelů </a:t>
            </a:r>
            <a:br>
              <a:rPr lang="cs-CZ" sz="1800" b="1"/>
            </a:br>
            <a:r>
              <a:rPr lang="cs-CZ" sz="1800" b="1"/>
              <a:t>dřeva</a:t>
            </a:r>
            <a:br>
              <a:rPr lang="cs-CZ" sz="1800" b="1"/>
            </a:br>
            <a:br>
              <a:rPr lang="cs-CZ" sz="1800" b="1"/>
            </a:br>
            <a:r>
              <a:rPr lang="cs-CZ" sz="1800" b="1"/>
              <a:t>ceny služeb</a:t>
            </a:r>
            <a:br>
              <a:rPr lang="cs-CZ" sz="1800" b="1"/>
            </a:br>
            <a:r>
              <a:rPr lang="cs-CZ" sz="1800" b="1"/>
              <a:t>a prací v lese</a:t>
            </a:r>
            <a:br>
              <a:rPr lang="cs-CZ" sz="1800" b="1"/>
            </a:br>
            <a:r>
              <a:rPr lang="cs-CZ" sz="1800" b="1"/>
              <a:t>+ 65% </a:t>
            </a:r>
            <a:endParaRPr lang="en-US" sz="2000" b="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128192-0728-892D-258C-A8F14C65D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Obrázek 6" descr="Obsah obrázku černá, tma&#10;&#10;Popis byl vytvořen automaticky">
            <a:extLst>
              <a:ext uri="{FF2B5EF4-FFF2-40B4-BE49-F238E27FC236}">
                <a16:creationId xmlns:a16="http://schemas.microsoft.com/office/drawing/2014/main" id="{75303212-688F-1AAA-B13C-8F9536106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64" y="107504"/>
            <a:ext cx="504480" cy="534577"/>
          </a:xfrm>
          <a:prstGeom prst="rect">
            <a:avLst/>
          </a:prstGeom>
        </p:spPr>
      </p:pic>
      <p:pic>
        <p:nvPicPr>
          <p:cNvPr id="29" name="Obrázek 28" descr="Obsah obrázku černá, tma&#10;&#10;Popis byl vytvořen automaticky">
            <a:extLst>
              <a:ext uri="{FF2B5EF4-FFF2-40B4-BE49-F238E27FC236}">
                <a16:creationId xmlns:a16="http://schemas.microsoft.com/office/drawing/2014/main" id="{7001B08D-8432-DA8E-F775-899F98432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4578" y="6364774"/>
            <a:ext cx="1319009" cy="362601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6F65A12E-5A5D-98F8-9BE2-33C5121F0F10}"/>
              </a:ext>
            </a:extLst>
          </p:cNvPr>
          <p:cNvSpPr txBox="1">
            <a:spLocks/>
          </p:cNvSpPr>
          <p:nvPr/>
        </p:nvSpPr>
        <p:spPr>
          <a:xfrm>
            <a:off x="370864" y="817685"/>
            <a:ext cx="7272948" cy="62358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/>
              <a:t>Aktuální ceny dříví (na úrovni roku 2015) </a:t>
            </a:r>
          </a:p>
          <a:p>
            <a:endParaRPr lang="en-US" sz="2800" b="1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BD24291-4964-77AE-225C-EBA8E57F0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424" y="1383232"/>
            <a:ext cx="8723646" cy="451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091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C8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128192-0728-892D-258C-A8F14C65D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D8C8875-AD38-92E6-FFD3-379F16294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86" y="6274074"/>
            <a:ext cx="1364116" cy="375132"/>
          </a:xfrm>
          <a:prstGeom prst="rect">
            <a:avLst/>
          </a:prstGeom>
        </p:spPr>
      </p:pic>
      <p:pic>
        <p:nvPicPr>
          <p:cNvPr id="9" name="Obrázek 8" descr="Obsah obrázku černá, tma&#10;&#10;Popis byl vytvořen automaticky">
            <a:extLst>
              <a:ext uri="{FF2B5EF4-FFF2-40B4-BE49-F238E27FC236}">
                <a16:creationId xmlns:a16="http://schemas.microsoft.com/office/drawing/2014/main" id="{88BA6BC5-AE99-17AC-6B6A-D613AAD69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30" y="107504"/>
            <a:ext cx="719514" cy="762440"/>
          </a:xfrm>
          <a:prstGeom prst="rect">
            <a:avLst/>
          </a:prstGeo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CBD3908-C5C5-6F6A-74C1-6B57DDF98A1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1864D69-252F-6688-9C5A-71F3861D3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6054" y="936036"/>
            <a:ext cx="7225312" cy="4985927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408BEF5F-00BC-5BA7-C0E2-94A5C1FC0D29}"/>
              </a:ext>
            </a:extLst>
          </p:cNvPr>
          <p:cNvSpPr txBox="1">
            <a:spLocks/>
          </p:cNvSpPr>
          <p:nvPr/>
        </p:nvSpPr>
        <p:spPr>
          <a:xfrm>
            <a:off x="217896" y="1147156"/>
            <a:ext cx="3913129" cy="47867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cs-CZ" b="1" dirty="0"/>
              <a:t>ČINNOST APL 2024</a:t>
            </a:r>
          </a:p>
          <a:p>
            <a:pPr>
              <a:lnSpc>
                <a:spcPct val="150000"/>
              </a:lnSpc>
            </a:pPr>
            <a:r>
              <a:rPr lang="cs-CZ" sz="2000" b="1" dirty="0"/>
              <a:t>- Dokončen převod závodu</a:t>
            </a:r>
          </a:p>
          <a:p>
            <a:pPr>
              <a:lnSpc>
                <a:spcPct val="150000"/>
              </a:lnSpc>
            </a:pPr>
            <a:r>
              <a:rPr lang="cs-CZ" sz="2000" b="1" dirty="0"/>
              <a:t>- les. hospodářství 27000 ha</a:t>
            </a:r>
            <a:br>
              <a:rPr lang="cs-CZ" sz="2000" b="1" dirty="0"/>
            </a:br>
            <a:r>
              <a:rPr lang="cs-CZ" sz="2000" b="1" dirty="0"/>
              <a:t>- Realitní zprostředkování</a:t>
            </a:r>
            <a:br>
              <a:rPr lang="cs-CZ" sz="2000" b="1" dirty="0"/>
            </a:br>
            <a:r>
              <a:rPr lang="cs-CZ" sz="2000" b="1" dirty="0"/>
              <a:t>   a správa nemovitostí  </a:t>
            </a:r>
            <a:br>
              <a:rPr lang="cs-CZ" sz="2000" b="1" dirty="0"/>
            </a:br>
            <a:r>
              <a:rPr lang="cs-CZ" sz="2000" b="1" dirty="0"/>
              <a:t>- Lesní Úřad </a:t>
            </a:r>
            <a:r>
              <a:rPr lang="cs-CZ" sz="2000" b="1" dirty="0" err="1"/>
              <a:t>ap</a:t>
            </a:r>
            <a:r>
              <a:rPr lang="cs-CZ" sz="2000" b="1" dirty="0"/>
              <a:t> a </a:t>
            </a:r>
            <a:r>
              <a:rPr lang="cs-CZ" sz="2000" b="1" dirty="0">
                <a:latin typeface="Aptos Display"/>
                <a:ea typeface="Calibri"/>
                <a:cs typeface="Calibri"/>
              </a:rPr>
              <a:t>Odborný</a:t>
            </a:r>
            <a:endParaRPr lang="en-US" sz="2000" b="1" dirty="0">
              <a:latin typeface="Aptos Display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cs-CZ" sz="2000" b="1" dirty="0">
                <a:latin typeface="Aptos Display"/>
                <a:ea typeface="Calibri"/>
                <a:cs typeface="Calibri"/>
              </a:rPr>
              <a:t>   lesní hospodář</a:t>
            </a:r>
            <a:br>
              <a:rPr lang="cs-CZ" sz="2000" b="1" dirty="0"/>
            </a:br>
            <a:r>
              <a:rPr lang="cs-CZ" sz="2000" b="1" dirty="0"/>
              <a:t>- Přidružená výroba</a:t>
            </a:r>
            <a:br>
              <a:rPr lang="cs-CZ" sz="2000" b="1" dirty="0"/>
            </a:br>
            <a:br>
              <a:rPr lang="cs-CZ" sz="2000" b="1" dirty="0"/>
            </a:b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21963019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C8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8BEF5F-00BC-5BA7-C0E2-94A5C1FC0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562" y="723900"/>
            <a:ext cx="11170508" cy="5316415"/>
          </a:xfrm>
        </p:spPr>
        <p:txBody>
          <a:bodyPr>
            <a:normAutofit/>
          </a:bodyPr>
          <a:lstStyle/>
          <a:p>
            <a:br>
              <a:rPr lang="cs-CZ"/>
            </a:br>
            <a:endParaRPr lang="en-US" sz="2000" b="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128192-0728-892D-258C-A8F14C65D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" name="Obrázek 6" descr="Obsah obrázku černá, tma&#10;&#10;Popis byl vytvořen automaticky">
            <a:extLst>
              <a:ext uri="{FF2B5EF4-FFF2-40B4-BE49-F238E27FC236}">
                <a16:creationId xmlns:a16="http://schemas.microsoft.com/office/drawing/2014/main" id="{75303212-688F-1AAA-B13C-8F9536106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64" y="107504"/>
            <a:ext cx="504480" cy="534577"/>
          </a:xfrm>
          <a:prstGeom prst="rect">
            <a:avLst/>
          </a:prstGeom>
        </p:spPr>
      </p:pic>
      <p:pic>
        <p:nvPicPr>
          <p:cNvPr id="29" name="Obrázek 28" descr="Obsah obrázku černá, tma&#10;&#10;Popis byl vytvořen automaticky">
            <a:extLst>
              <a:ext uri="{FF2B5EF4-FFF2-40B4-BE49-F238E27FC236}">
                <a16:creationId xmlns:a16="http://schemas.microsoft.com/office/drawing/2014/main" id="{7001B08D-8432-DA8E-F775-899F98432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6180" y="6384736"/>
            <a:ext cx="1319009" cy="36260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075C2A1-0DB2-D3D8-16A7-2CE44008D2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90"/>
          <a:stretch/>
        </p:blipFill>
        <p:spPr>
          <a:xfrm>
            <a:off x="8142566" y="847965"/>
            <a:ext cx="3692355" cy="51923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2908139-7265-D9A6-B9F6-2B65F9C476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864" y="847963"/>
            <a:ext cx="3678203" cy="51988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E4C0620-1F94-B342-918F-ADE5E338CB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1621" y="847963"/>
            <a:ext cx="3699167" cy="519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563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C8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8BEF5F-00BC-5BA7-C0E2-94A5C1FC0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562" y="723900"/>
            <a:ext cx="11170508" cy="5316415"/>
          </a:xfrm>
        </p:spPr>
        <p:txBody>
          <a:bodyPr>
            <a:normAutofit/>
          </a:bodyPr>
          <a:lstStyle/>
          <a:p>
            <a:br>
              <a:rPr lang="cs-CZ"/>
            </a:br>
            <a:endParaRPr lang="en-US" sz="2000" b="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128192-0728-892D-258C-A8F14C65D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7" name="Obrázek 6" descr="Obsah obrázku černá, tma&#10;&#10;Popis byl vytvořen automaticky">
            <a:extLst>
              <a:ext uri="{FF2B5EF4-FFF2-40B4-BE49-F238E27FC236}">
                <a16:creationId xmlns:a16="http://schemas.microsoft.com/office/drawing/2014/main" id="{75303212-688F-1AAA-B13C-8F9536106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64" y="107504"/>
            <a:ext cx="504480" cy="534577"/>
          </a:xfrm>
          <a:prstGeom prst="rect">
            <a:avLst/>
          </a:prstGeom>
        </p:spPr>
      </p:pic>
      <p:pic>
        <p:nvPicPr>
          <p:cNvPr id="29" name="Obrázek 28" descr="Obsah obrázku černá, tma&#10;&#10;Popis byl vytvořen automaticky">
            <a:extLst>
              <a:ext uri="{FF2B5EF4-FFF2-40B4-BE49-F238E27FC236}">
                <a16:creationId xmlns:a16="http://schemas.microsoft.com/office/drawing/2014/main" id="{7001B08D-8432-DA8E-F775-899F98432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6180" y="6384736"/>
            <a:ext cx="1319009" cy="36260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4B0086B-9213-EF56-E22F-B59E2A82388D}"/>
              </a:ext>
            </a:extLst>
          </p:cNvPr>
          <p:cNvSpPr txBox="1"/>
          <p:nvPr/>
        </p:nvSpPr>
        <p:spPr>
          <a:xfrm>
            <a:off x="498764" y="914400"/>
            <a:ext cx="6408189" cy="3108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600" b="1" cap="all" spc="30" dirty="0">
                <a:latin typeface="+mj-lt"/>
                <a:ea typeface="+mj-ea"/>
                <a:cs typeface="+mj-cs"/>
              </a:rPr>
              <a:t>Dotační činnost APL 2025</a:t>
            </a:r>
          </a:p>
          <a:p>
            <a:pPr marL="285750" indent="-285750">
              <a:buFontTx/>
              <a:buChar char="-"/>
            </a:pPr>
            <a:endParaRPr lang="cs-CZ" sz="2000" b="1"/>
          </a:p>
          <a:p>
            <a:pPr marL="285750" indent="-285750">
              <a:buFontTx/>
              <a:buChar char="-"/>
            </a:pPr>
            <a:r>
              <a:rPr lang="cs-CZ" sz="2000" b="1" dirty="0"/>
              <a:t>Evropské fondy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/>
              <a:t>Lesní cesty – 12 mil. Kč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/>
              <a:t>Biodiverzita – KVY Litoměřice 22 mil. Kč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/>
              <a:t>Ekologické zátěže – AP Krušné hory  12 mil. Kč</a:t>
            </a:r>
          </a:p>
          <a:p>
            <a:pPr marL="285750" indent="-285750">
              <a:buFontTx/>
              <a:buChar char="-"/>
            </a:pPr>
            <a:r>
              <a:rPr lang="cs-CZ" sz="2000" b="1" dirty="0"/>
              <a:t>Národní fondy ČR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b="1">
                <a:latin typeface="Aptos Display"/>
                <a:ea typeface="Calibri"/>
                <a:cs typeface="Calibri"/>
              </a:rPr>
              <a:t>Nařízení vlády č. 30/2014</a:t>
            </a:r>
            <a:r>
              <a:rPr lang="cs-CZ" sz="1100" dirty="0">
                <a:latin typeface="Calibri"/>
                <a:ea typeface="Calibri"/>
                <a:cs typeface="Calibri"/>
              </a:rPr>
              <a:t> </a:t>
            </a:r>
            <a:r>
              <a:rPr lang="cs-CZ" b="1" dirty="0"/>
              <a:t>– pokles na 30% r. 2022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/>
              <a:t>Náhrady za újmy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b="1"/>
          </a:p>
        </p:txBody>
      </p:sp>
      <p:pic>
        <p:nvPicPr>
          <p:cNvPr id="9" name="Picture 2" descr="Thumbnail">
            <a:hlinkClick r:id="rId5"/>
            <a:extLst>
              <a:ext uri="{FF2B5EF4-FFF2-40B4-BE49-F238E27FC236}">
                <a16:creationId xmlns:a16="http://schemas.microsoft.com/office/drawing/2014/main" id="{84CA00CE-8FAE-0EB6-94B9-B819CFA0C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661" y="914400"/>
            <a:ext cx="4041717" cy="227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14B8A6E-C6B7-5C33-2BC5-4F9501CB551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6985"/>
          <a:stretch/>
        </p:blipFill>
        <p:spPr>
          <a:xfrm>
            <a:off x="7113663" y="3429000"/>
            <a:ext cx="4041717" cy="250844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78F28A3-DD08-E03E-A6E4-9DC2D9557D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3748" y="4127734"/>
            <a:ext cx="4041717" cy="241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485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C8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8BEF5F-00BC-5BA7-C0E2-94A5C1FC0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562" y="723900"/>
            <a:ext cx="11170508" cy="5316415"/>
          </a:xfrm>
        </p:spPr>
        <p:txBody>
          <a:bodyPr>
            <a:normAutofit/>
          </a:bodyPr>
          <a:lstStyle/>
          <a:p>
            <a:br>
              <a:rPr lang="cs-CZ"/>
            </a:br>
            <a:br>
              <a:rPr lang="cs-CZ"/>
            </a:br>
            <a:endParaRPr lang="en-US" sz="2000" b="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128192-0728-892D-258C-A8F14C65D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" name="Obrázek 6" descr="Obsah obrázku černá, tma&#10;&#10;Popis byl vytvořen automaticky">
            <a:extLst>
              <a:ext uri="{FF2B5EF4-FFF2-40B4-BE49-F238E27FC236}">
                <a16:creationId xmlns:a16="http://schemas.microsoft.com/office/drawing/2014/main" id="{75303212-688F-1AAA-B13C-8F9536106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64" y="107504"/>
            <a:ext cx="504480" cy="534577"/>
          </a:xfrm>
          <a:prstGeom prst="rect">
            <a:avLst/>
          </a:prstGeom>
        </p:spPr>
      </p:pic>
      <p:pic>
        <p:nvPicPr>
          <p:cNvPr id="29" name="Obrázek 28" descr="Obsah obrázku černá, tma&#10;&#10;Popis byl vytvořen automaticky">
            <a:extLst>
              <a:ext uri="{FF2B5EF4-FFF2-40B4-BE49-F238E27FC236}">
                <a16:creationId xmlns:a16="http://schemas.microsoft.com/office/drawing/2014/main" id="{7001B08D-8432-DA8E-F775-899F98432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6180" y="6384736"/>
            <a:ext cx="1319009" cy="362601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3B0A5CF8-6B01-23F7-B945-89057F1CC9FF}"/>
              </a:ext>
            </a:extLst>
          </p:cNvPr>
          <p:cNvSpPr txBox="1">
            <a:spLocks/>
          </p:cNvSpPr>
          <p:nvPr/>
        </p:nvSpPr>
        <p:spPr>
          <a:xfrm>
            <a:off x="412955" y="908651"/>
            <a:ext cx="4316361" cy="448713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/>
              <a:t>Směny lesních pozemků s </a:t>
            </a:r>
            <a:r>
              <a:rPr lang="cs-CZ" sz="2800" b="1" dirty="0" err="1"/>
              <a:t>lčr</a:t>
            </a:r>
            <a:r>
              <a:rPr lang="cs-CZ" sz="2800" b="1" dirty="0"/>
              <a:t> </a:t>
            </a:r>
          </a:p>
          <a:p>
            <a:r>
              <a:rPr lang="cs-CZ" sz="2800" b="1" dirty="0"/>
              <a:t>(Ing. FERKL)</a:t>
            </a:r>
          </a:p>
          <a:p>
            <a:endParaRPr lang="cs-CZ" sz="1800"/>
          </a:p>
          <a:p>
            <a:r>
              <a:rPr lang="cs-CZ" sz="1800" u="sng" dirty="0"/>
              <a:t>Jednání na</a:t>
            </a:r>
            <a:r>
              <a:rPr lang="cs-CZ" sz="1800" dirty="0"/>
              <a:t>:</a:t>
            </a:r>
            <a:r>
              <a:rPr lang="cs-CZ" sz="2800" b="1" dirty="0"/>
              <a:t> </a:t>
            </a:r>
          </a:p>
          <a:p>
            <a:endParaRPr lang="cs-CZ" sz="1800"/>
          </a:p>
          <a:p>
            <a:r>
              <a:rPr lang="cs-CZ" sz="1800" dirty="0"/>
              <a:t>GŘ LČR</a:t>
            </a:r>
          </a:p>
          <a:p>
            <a:r>
              <a:rPr lang="cs-CZ" sz="1800" dirty="0"/>
              <a:t>5 oblastních ředitelství LČR</a:t>
            </a:r>
          </a:p>
          <a:p>
            <a:r>
              <a:rPr lang="cs-CZ" sz="1800" dirty="0"/>
              <a:t>2 Lesních závodech LČR</a:t>
            </a:r>
          </a:p>
          <a:p>
            <a:r>
              <a:rPr lang="cs-CZ" sz="1800" dirty="0"/>
              <a:t>10 lesních správách LČR</a:t>
            </a:r>
          </a:p>
          <a:p>
            <a:endParaRPr lang="cs-CZ" sz="2800" b="1"/>
          </a:p>
          <a:p>
            <a:r>
              <a:rPr lang="cs-CZ" sz="1800" b="1" dirty="0"/>
              <a:t>Dohoda na cca 1200 ha</a:t>
            </a:r>
          </a:p>
          <a:p>
            <a:r>
              <a:rPr lang="cs-CZ" sz="1800" dirty="0"/>
              <a:t>(</a:t>
            </a:r>
            <a:r>
              <a:rPr lang="cs-CZ" sz="1800" dirty="0">
                <a:latin typeface="Aptos Display"/>
                <a:ea typeface="Calibri"/>
                <a:cs typeface="Calibri"/>
              </a:rPr>
              <a:t>MAJETEK AP, Nadace </a:t>
            </a:r>
            <a:r>
              <a:rPr lang="cs-CZ" sz="1800" err="1">
                <a:latin typeface="Aptos Display"/>
                <a:ea typeface="Calibri"/>
                <a:cs typeface="Calibri"/>
              </a:rPr>
              <a:t>Arietinum</a:t>
            </a:r>
            <a:r>
              <a:rPr lang="cs-CZ" sz="1800" dirty="0">
                <a:latin typeface="Aptos Display"/>
                <a:ea typeface="Calibri"/>
                <a:cs typeface="Calibri"/>
              </a:rPr>
              <a:t>, Metropolitní kapituly, Náboženské matice</a:t>
            </a:r>
            <a:r>
              <a:rPr lang="cs-CZ" sz="1800" dirty="0"/>
              <a:t>)</a:t>
            </a:r>
          </a:p>
          <a:p>
            <a:endParaRPr lang="en-US" sz="2800" b="1"/>
          </a:p>
        </p:txBody>
      </p:sp>
      <p:pic>
        <p:nvPicPr>
          <p:cNvPr id="1026" name="Obrázek 1">
            <a:extLst>
              <a:ext uri="{FF2B5EF4-FFF2-40B4-BE49-F238E27FC236}">
                <a16:creationId xmlns:a16="http://schemas.microsoft.com/office/drawing/2014/main" id="{43F5D218-9C95-8DA6-8618-5029333688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" r="9638" b="9137"/>
          <a:stretch/>
        </p:blipFill>
        <p:spPr bwMode="auto">
          <a:xfrm>
            <a:off x="4845709" y="932220"/>
            <a:ext cx="6434481" cy="510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5637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C8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8BEF5F-00BC-5BA7-C0E2-94A5C1FC0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2686" y="770791"/>
            <a:ext cx="5981958" cy="5316415"/>
          </a:xfrm>
        </p:spPr>
        <p:txBody>
          <a:bodyPr>
            <a:normAutofit fontScale="90000"/>
          </a:bodyPr>
          <a:lstStyle/>
          <a:p>
            <a:pPr algn="ctr"/>
            <a:r>
              <a:rPr lang="cs-CZ"/>
              <a:t>	</a:t>
            </a:r>
            <a:br>
              <a:rPr lang="cs-CZ"/>
            </a:br>
            <a:br>
              <a:rPr lang="cs-CZ"/>
            </a:br>
            <a:br>
              <a:rPr lang="cs-CZ"/>
            </a:br>
            <a:r>
              <a:rPr lang="cs-CZ" b="1"/>
              <a:t>Ekonomická prosperita</a:t>
            </a:r>
            <a:br>
              <a:rPr lang="cs-CZ" b="1"/>
            </a:br>
            <a:r>
              <a:rPr lang="cs-CZ" b="1"/>
              <a:t> leží </a:t>
            </a:r>
            <a:br>
              <a:rPr lang="cs-CZ" b="1"/>
            </a:br>
            <a:r>
              <a:rPr lang="cs-CZ" b="1"/>
              <a:t>v našich lesích </a:t>
            </a:r>
            <a:br>
              <a:rPr lang="cs-CZ"/>
            </a:br>
            <a:br>
              <a:rPr lang="cs-CZ"/>
            </a:br>
            <a:r>
              <a:rPr lang="cs-CZ"/>
              <a:t>   </a:t>
            </a:r>
            <a:br>
              <a:rPr lang="cs-CZ"/>
            </a:br>
            <a:r>
              <a:rPr lang="cs-CZ" b="1"/>
              <a:t>  S citem k přírodě a pokorou	</a:t>
            </a:r>
            <a:br>
              <a:rPr lang="cs-CZ" b="1"/>
            </a:br>
            <a:r>
              <a:rPr lang="cs-CZ" b="1"/>
              <a:t>	</a:t>
            </a:r>
            <a:br>
              <a:rPr lang="cs-CZ" b="1"/>
            </a:br>
            <a:br>
              <a:rPr lang="cs-CZ"/>
            </a:br>
            <a:r>
              <a:rPr lang="cs-CZ"/>
              <a:t>			</a:t>
            </a:r>
            <a:br>
              <a:rPr lang="cs-CZ"/>
            </a:br>
            <a:r>
              <a:rPr lang="cs-CZ" sz="2000"/>
              <a:t>Děkuji za pozornost </a:t>
            </a:r>
            <a:br>
              <a:rPr lang="cs-CZ"/>
            </a:br>
            <a:br>
              <a:rPr lang="cs-CZ"/>
            </a:br>
            <a:br>
              <a:rPr lang="cs-CZ" b="1"/>
            </a:br>
            <a:br>
              <a:rPr lang="cs-CZ" sz="2000" b="1"/>
            </a:br>
            <a:br>
              <a:rPr lang="cs-CZ" sz="2000" b="1"/>
            </a:br>
            <a:endParaRPr lang="en-US" sz="2000" b="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128192-0728-892D-258C-A8F14C65D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7" name="Obrázek 6" descr="Obsah obrázku černá, tma&#10;&#10;Popis byl vytvořen automaticky">
            <a:extLst>
              <a:ext uri="{FF2B5EF4-FFF2-40B4-BE49-F238E27FC236}">
                <a16:creationId xmlns:a16="http://schemas.microsoft.com/office/drawing/2014/main" id="{75303212-688F-1AAA-B13C-8F9536106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329" y="-3"/>
            <a:ext cx="631340" cy="669006"/>
          </a:xfrm>
          <a:prstGeom prst="rect">
            <a:avLst/>
          </a:prstGeom>
        </p:spPr>
      </p:pic>
      <p:pic>
        <p:nvPicPr>
          <p:cNvPr id="29" name="Obrázek 28" descr="Obsah obrázku černá, tma&#10;&#10;Popis byl vytvořen automaticky">
            <a:extLst>
              <a:ext uri="{FF2B5EF4-FFF2-40B4-BE49-F238E27FC236}">
                <a16:creationId xmlns:a16="http://schemas.microsoft.com/office/drawing/2014/main" id="{7001B08D-8432-DA8E-F775-899F98432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1530" y="6348995"/>
            <a:ext cx="1376406" cy="378380"/>
          </a:xfrm>
          <a:prstGeom prst="rect">
            <a:avLst/>
          </a:prstGeom>
        </p:spPr>
      </p:pic>
      <p:pic>
        <p:nvPicPr>
          <p:cNvPr id="5" name="Obrázek 4" descr="Obsah obrázku venku, obloha, mrak, podzim&#10;&#10;Popis byl vytvořen automaticky">
            <a:extLst>
              <a:ext uri="{FF2B5EF4-FFF2-40B4-BE49-F238E27FC236}">
                <a16:creationId xmlns:a16="http://schemas.microsoft.com/office/drawing/2014/main" id="{BC06B42A-BA57-8057-21F0-B532965CB0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356987" y="1827657"/>
            <a:ext cx="6858000" cy="3202686"/>
          </a:xfrm>
          <a:prstGeom prst="rect">
            <a:avLst/>
          </a:prstGeom>
        </p:spPr>
      </p:pic>
      <p:pic>
        <p:nvPicPr>
          <p:cNvPr id="9" name="Obrázek 8" descr="Obsah obrázku venku, rostlina, tráva, příroda&#10;&#10;Popis byl vytvořen automaticky">
            <a:extLst>
              <a:ext uri="{FF2B5EF4-FFF2-40B4-BE49-F238E27FC236}">
                <a16:creationId xmlns:a16="http://schemas.microsoft.com/office/drawing/2014/main" id="{73A3C7EA-E36D-2089-6D5A-006F65328B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1827657" y="1827655"/>
            <a:ext cx="6858000" cy="320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99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8CF8CB-7109-F9FA-ABD3-151A810DC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688" y="334847"/>
            <a:ext cx="953711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latin typeface="Montserrat"/>
              </a:rPr>
              <a:t>Hospodaření v roce 2023 a stav restrukturalizace a transformace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724DE4-7ADF-7CB0-7789-9F29057FB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645" y="2304596"/>
            <a:ext cx="10113555" cy="3872367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cs-CZ"/>
              <a:t>Konsolidované výsledky za celou Skupinu AP (AP, nadace, firmy)</a:t>
            </a:r>
          </a:p>
          <a:p>
            <a:r>
              <a:rPr lang="cs-CZ"/>
              <a:t>Hospodářský výsledek Skupiny AP 2023 =  </a:t>
            </a:r>
            <a:r>
              <a:rPr lang="cs-CZ" b="1">
                <a:solidFill>
                  <a:srgbClr val="FF0000"/>
                </a:solidFill>
              </a:rPr>
              <a:t>+ 42,9 mil Kč</a:t>
            </a:r>
            <a:r>
              <a:rPr lang="cs-CZ" b="1"/>
              <a:t> </a:t>
            </a:r>
          </a:p>
          <a:p>
            <a:pPr lvl="1"/>
            <a:r>
              <a:rPr lang="cs-CZ"/>
              <a:t>Hlavní činnost = </a:t>
            </a:r>
            <a:r>
              <a:rPr lang="cs-CZ" b="1"/>
              <a:t>- 170,4 mil Kč</a:t>
            </a:r>
          </a:p>
          <a:p>
            <a:pPr lvl="1"/>
            <a:r>
              <a:rPr lang="cs-CZ"/>
              <a:t>Vedlejší (hospodářská činnost) = </a:t>
            </a:r>
            <a:r>
              <a:rPr lang="cs-CZ" b="1"/>
              <a:t>+262,8 mil Kč (před zdaněním)</a:t>
            </a:r>
          </a:p>
          <a:p>
            <a:pPr lvl="1"/>
            <a:r>
              <a:rPr lang="cs-CZ"/>
              <a:t>Daň z příjmu = 49,3 mil Kč</a:t>
            </a:r>
          </a:p>
          <a:p>
            <a:r>
              <a:rPr lang="cs-CZ"/>
              <a:t>EBITDA (volné peněžní prostředky) = </a:t>
            </a:r>
            <a:r>
              <a:rPr lang="cs-CZ" b="1">
                <a:solidFill>
                  <a:srgbClr val="FF0000"/>
                </a:solidFill>
              </a:rPr>
              <a:t>186 mil Kč</a:t>
            </a:r>
          </a:p>
          <a:p>
            <a:pPr lvl="1"/>
            <a:r>
              <a:rPr lang="cs-CZ"/>
              <a:t>Výnosy – náklady = hospodářský výsledek</a:t>
            </a:r>
          </a:p>
          <a:p>
            <a:pPr lvl="1"/>
            <a:r>
              <a:rPr lang="cs-CZ"/>
              <a:t>Příjmy – výdaje = cash </a:t>
            </a:r>
            <a:r>
              <a:rPr lang="cs-CZ" err="1"/>
              <a:t>flow</a:t>
            </a:r>
            <a:r>
              <a:rPr lang="cs-CZ"/>
              <a:t> (EBITDA přibližně)</a:t>
            </a:r>
          </a:p>
          <a:p>
            <a:r>
              <a:rPr lang="cs-CZ"/>
              <a:t>Většinu velkých změn máme za sebou, čekají nás klidnější časy :-)</a:t>
            </a:r>
          </a:p>
        </p:txBody>
      </p:sp>
    </p:spTree>
    <p:extLst>
      <p:ext uri="{BB962C8B-B14F-4D97-AF65-F5344CB8AC3E}">
        <p14:creationId xmlns:p14="http://schemas.microsoft.com/office/powerpoint/2010/main" val="7513246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C8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8BEF5F-00BC-5BA7-C0E2-94A5C1FC0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578" y="1062681"/>
            <a:ext cx="3606844" cy="1375719"/>
          </a:xfrm>
        </p:spPr>
        <p:txBody>
          <a:bodyPr>
            <a:normAutofit fontScale="90000"/>
          </a:bodyPr>
          <a:lstStyle/>
          <a:p>
            <a:pPr algn="ctr"/>
            <a:br>
              <a:rPr lang="cs-CZ"/>
            </a:br>
            <a:br>
              <a:rPr lang="cs-CZ"/>
            </a:br>
            <a:br>
              <a:rPr lang="cs-CZ"/>
            </a:br>
            <a:br>
              <a:rPr lang="cs-CZ"/>
            </a:br>
            <a:br>
              <a:rPr lang="cs-CZ"/>
            </a:br>
            <a:r>
              <a:rPr lang="cs-CZ" b="1"/>
              <a:t>Už rostou!</a:t>
            </a:r>
            <a:br>
              <a:rPr lang="cs-CZ"/>
            </a:br>
            <a:br>
              <a:rPr lang="cs-CZ"/>
            </a:br>
            <a:br>
              <a:rPr lang="cs-CZ"/>
            </a:br>
            <a:br>
              <a:rPr lang="cs-CZ" b="1"/>
            </a:br>
            <a:br>
              <a:rPr lang="cs-CZ" sz="2000" b="1"/>
            </a:br>
            <a:br>
              <a:rPr lang="cs-CZ" sz="2000" b="1"/>
            </a:br>
            <a:endParaRPr lang="en-US" sz="2000" b="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128192-0728-892D-258C-A8F14C65D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Obrázek 6" descr="Obsah obrázku černá, tma&#10;&#10;Popis byl vytvořen automaticky">
            <a:extLst>
              <a:ext uri="{FF2B5EF4-FFF2-40B4-BE49-F238E27FC236}">
                <a16:creationId xmlns:a16="http://schemas.microsoft.com/office/drawing/2014/main" id="{75303212-688F-1AAA-B13C-8F9536106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07" y="0"/>
            <a:ext cx="631340" cy="669006"/>
          </a:xfrm>
          <a:prstGeom prst="rect">
            <a:avLst/>
          </a:prstGeom>
        </p:spPr>
      </p:pic>
      <p:pic>
        <p:nvPicPr>
          <p:cNvPr id="29" name="Obrázek 28" descr="Obsah obrázku černá, tma&#10;&#10;Popis byl vytvořen automaticky">
            <a:extLst>
              <a:ext uri="{FF2B5EF4-FFF2-40B4-BE49-F238E27FC236}">
                <a16:creationId xmlns:a16="http://schemas.microsoft.com/office/drawing/2014/main" id="{7001B08D-8432-DA8E-F775-899F98432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9102" y="6274074"/>
            <a:ext cx="1648941" cy="453301"/>
          </a:xfrm>
          <a:prstGeom prst="rect">
            <a:avLst/>
          </a:prstGeom>
        </p:spPr>
      </p:pic>
      <p:pic>
        <p:nvPicPr>
          <p:cNvPr id="10" name="Obrázek 9" descr="Obsah obrázku houba, Jedlá houba, Pečárkovité, Léčivé houby&#10;&#10;Popis byl vytvořen automaticky">
            <a:extLst>
              <a:ext uri="{FF2B5EF4-FFF2-40B4-BE49-F238E27FC236}">
                <a16:creationId xmlns:a16="http://schemas.microsoft.com/office/drawing/2014/main" id="{86E8ED2D-6B2C-A307-3E5B-2A2049109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698" y="1440889"/>
            <a:ext cx="2814884" cy="2814884"/>
          </a:xfrm>
          <a:prstGeom prst="rect">
            <a:avLst/>
          </a:prstGeom>
        </p:spPr>
      </p:pic>
      <p:pic>
        <p:nvPicPr>
          <p:cNvPr id="12" name="Obrázek 11" descr="Obsah obrázku houba, pečárka, stopkovýtrusné houby, Jedlá houba&#10;&#10;Popis byl vytvořen automaticky">
            <a:extLst>
              <a:ext uri="{FF2B5EF4-FFF2-40B4-BE49-F238E27FC236}">
                <a16:creationId xmlns:a16="http://schemas.microsoft.com/office/drawing/2014/main" id="{7079E9BB-0C91-90BE-85CD-B70F61B531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4418" y="1447337"/>
            <a:ext cx="2808436" cy="280843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572C3F7-4221-531B-D8F7-9B6EC6A271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7041" y="2754966"/>
            <a:ext cx="3817917" cy="300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627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326B2B-5DB8-6E51-BEF8-9A3E33297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2633" y="2518604"/>
            <a:ext cx="8450472" cy="2175909"/>
          </a:xfrm>
        </p:spPr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cs-CZ" sz="4000" b="1">
                <a:latin typeface="Aptos"/>
              </a:rPr>
              <a:t>Obnovitelné zdroje energie </a:t>
            </a:r>
            <a:br>
              <a:rPr lang="cs-CZ" sz="4000" b="1">
                <a:latin typeface="Aptos"/>
              </a:rPr>
            </a:br>
            <a:r>
              <a:rPr lang="cs-CZ" sz="3200" b="1">
                <a:latin typeface="Aptos"/>
              </a:rPr>
              <a:t>Ing. Jiří Kývala</a:t>
            </a:r>
          </a:p>
        </p:txBody>
      </p:sp>
    </p:spTree>
    <p:extLst>
      <p:ext uri="{BB962C8B-B14F-4D97-AF65-F5344CB8AC3E}">
        <p14:creationId xmlns:p14="http://schemas.microsoft.com/office/powerpoint/2010/main" val="42308244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Písmo, snímek obrazovky, diagram&#10;&#10;Popis se vygeneroval automaticky.">
            <a:extLst>
              <a:ext uri="{FF2B5EF4-FFF2-40B4-BE49-F238E27FC236}">
                <a16:creationId xmlns:a16="http://schemas.microsoft.com/office/drawing/2014/main" id="{C89EF176-F4B2-B4DD-1E40-7F0B77665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535" y="1055061"/>
            <a:ext cx="9542993" cy="5409816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176AE1ED-354B-9FD5-E8AC-C8C0F7CF246B}"/>
              </a:ext>
            </a:extLst>
          </p:cNvPr>
          <p:cNvSpPr/>
          <p:nvPr/>
        </p:nvSpPr>
        <p:spPr>
          <a:xfrm>
            <a:off x="2866318" y="4347985"/>
            <a:ext cx="2857499" cy="440972"/>
          </a:xfrm>
          <a:prstGeom prst="rect">
            <a:avLst/>
          </a:prstGeom>
          <a:solidFill>
            <a:srgbClr val="F3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8A44271-5937-99C5-F317-F6B73E3D9351}"/>
              </a:ext>
            </a:extLst>
          </p:cNvPr>
          <p:cNvSpPr txBox="1"/>
          <p:nvPr/>
        </p:nvSpPr>
        <p:spPr>
          <a:xfrm>
            <a:off x="2802113" y="4319551"/>
            <a:ext cx="321027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400" dirty="0">
                <a:latin typeface="Aptos"/>
                <a:ea typeface="Calibri"/>
                <a:cs typeface="Calibri"/>
              </a:rPr>
              <a:t>Spolupráce se společností „8m“ na přípravě a výstavbě větrných elektráren.</a:t>
            </a:r>
            <a:endParaRPr lang="cs-CZ" sz="1400" b="1" dirty="0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40256278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326B2B-5DB8-6E51-BEF8-9A3E33297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2633" y="2518604"/>
            <a:ext cx="8450472" cy="2175909"/>
          </a:xfrm>
        </p:spPr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cs-CZ" sz="4000" b="1">
                <a:latin typeface="Aptos"/>
              </a:rPr>
              <a:t>APIF - malý investiční fond</a:t>
            </a:r>
            <a:br>
              <a:rPr lang="cs-CZ" sz="4000" b="1">
                <a:latin typeface="Aptos"/>
              </a:rPr>
            </a:br>
            <a:r>
              <a:rPr lang="cs-CZ" sz="3200" b="1">
                <a:latin typeface="Aptos"/>
              </a:rPr>
              <a:t>Ing. Petr Beneš</a:t>
            </a:r>
            <a:endParaRPr lang="cs-CZ" sz="3200" b="1"/>
          </a:p>
        </p:txBody>
      </p:sp>
    </p:spTree>
    <p:extLst>
      <p:ext uri="{BB962C8B-B14F-4D97-AF65-F5344CB8AC3E}">
        <p14:creationId xmlns:p14="http://schemas.microsoft.com/office/powerpoint/2010/main" val="11848615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326B2B-5DB8-6E51-BEF8-9A3E33297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577" y="365125"/>
            <a:ext cx="9566223" cy="861804"/>
          </a:xfrm>
        </p:spPr>
        <p:txBody>
          <a:bodyPr>
            <a:normAutofit/>
          </a:bodyPr>
          <a:lstStyle/>
          <a:p>
            <a:pPr algn="ctr"/>
            <a:r>
              <a:rPr lang="cs-CZ" sz="4000" b="1">
                <a:latin typeface="Montserrat"/>
              </a:rPr>
              <a:t>APIF - reportování</a:t>
            </a:r>
          </a:p>
        </p:txBody>
      </p:sp>
      <p:pic>
        <p:nvPicPr>
          <p:cNvPr id="6" name="Zástupný obsah 5" descr="Obsah obrázku text, snímek obrazovky, Písmo, design&#10;&#10;Popis se vygeneroval automaticky.">
            <a:extLst>
              <a:ext uri="{FF2B5EF4-FFF2-40B4-BE49-F238E27FC236}">
                <a16:creationId xmlns:a16="http://schemas.microsoft.com/office/drawing/2014/main" id="{892A783A-1C02-DAD0-166C-EA83EADC92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25799" y="1403804"/>
            <a:ext cx="3795742" cy="5290230"/>
          </a:xfrm>
        </p:spPr>
      </p:pic>
      <p:pic>
        <p:nvPicPr>
          <p:cNvPr id="7" name="Obrázek 6" descr="Obsah obrázku text, snímek obrazovky, Písmo&#10;&#10;Popis se vygeneroval automaticky.">
            <a:extLst>
              <a:ext uri="{FF2B5EF4-FFF2-40B4-BE49-F238E27FC236}">
                <a16:creationId xmlns:a16="http://schemas.microsoft.com/office/drawing/2014/main" id="{83143849-AF11-5A04-FE52-AC07DB273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1310" y="1401536"/>
            <a:ext cx="3888306" cy="527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670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326B2B-5DB8-6E51-BEF8-9A3E33297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2984" y="2529648"/>
            <a:ext cx="8080121" cy="2164865"/>
          </a:xfrm>
        </p:spPr>
        <p:txBody>
          <a:bodyPr>
            <a:normAutofit/>
          </a:bodyPr>
          <a:lstStyle/>
          <a:p>
            <a:pPr algn="ctr"/>
            <a:r>
              <a:rPr lang="cs-CZ" sz="4000" b="1">
                <a:latin typeface="Aptos"/>
              </a:rPr>
              <a:t>Sakrální objekty </a:t>
            </a:r>
            <a:br>
              <a:rPr lang="cs-CZ" sz="4000" b="1">
                <a:latin typeface="Aptos"/>
              </a:rPr>
            </a:br>
            <a:r>
              <a:rPr lang="cs-CZ" sz="4000" b="1">
                <a:latin typeface="Aptos"/>
              </a:rPr>
              <a:t>v pražské arcidiecézi</a:t>
            </a:r>
            <a:br>
              <a:rPr lang="cs-CZ" sz="4000" b="1">
                <a:latin typeface="Aptos"/>
              </a:rPr>
            </a:br>
            <a:r>
              <a:rPr lang="cs-CZ" sz="3200" b="1">
                <a:latin typeface="Aptos"/>
              </a:rPr>
              <a:t>Ing. Tomáš Polák</a:t>
            </a:r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14760995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03A099CC-0A95-4780-ACFD-3B5B570EEFC7}"/>
              </a:ext>
            </a:extLst>
          </p:cNvPr>
          <p:cNvSpPr txBox="1">
            <a:spLocks/>
          </p:cNvSpPr>
          <p:nvPr/>
        </p:nvSpPr>
        <p:spPr>
          <a:xfrm>
            <a:off x="1676400" y="622301"/>
            <a:ext cx="9144000" cy="749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/>
              <a:t>Sakrální objekty v pražské arcidiecézi</a:t>
            </a:r>
          </a:p>
          <a:p>
            <a:r>
              <a:rPr lang="cs-CZ" sz="3200" b="1"/>
              <a:t>Financování - stav, vývoj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39C24C4C-BA34-4F93-9327-04EE5BC27A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cs-CZ" sz="2400"/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1D7CCF1C-6F17-42D3-8598-3615B6DE2ADA}"/>
              </a:ext>
            </a:extLst>
          </p:cNvPr>
          <p:cNvGraphicFramePr>
            <a:graphicFrameLocks noGrp="1"/>
          </p:cNvGraphicFramePr>
          <p:nvPr/>
        </p:nvGraphicFramePr>
        <p:xfrm>
          <a:off x="4502091" y="1389413"/>
          <a:ext cx="3657602" cy="16097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2541">
                  <a:extLst>
                    <a:ext uri="{9D8B030D-6E8A-4147-A177-3AD203B41FA5}">
                      <a16:colId xmlns:a16="http://schemas.microsoft.com/office/drawing/2014/main" val="4290857285"/>
                    </a:ext>
                  </a:extLst>
                </a:gridCol>
                <a:gridCol w="788522">
                  <a:extLst>
                    <a:ext uri="{9D8B030D-6E8A-4147-A177-3AD203B41FA5}">
                      <a16:colId xmlns:a16="http://schemas.microsoft.com/office/drawing/2014/main" val="3163058749"/>
                    </a:ext>
                  </a:extLst>
                </a:gridCol>
                <a:gridCol w="788522">
                  <a:extLst>
                    <a:ext uri="{9D8B030D-6E8A-4147-A177-3AD203B41FA5}">
                      <a16:colId xmlns:a16="http://schemas.microsoft.com/office/drawing/2014/main" val="1466271091"/>
                    </a:ext>
                  </a:extLst>
                </a:gridCol>
                <a:gridCol w="608017">
                  <a:extLst>
                    <a:ext uri="{9D8B030D-6E8A-4147-A177-3AD203B41FA5}">
                      <a16:colId xmlns:a16="http://schemas.microsoft.com/office/drawing/2014/main" val="1593918524"/>
                    </a:ext>
                  </a:extLst>
                </a:gridCol>
              </a:tblGrid>
              <a:tr h="96124">
                <a:tc gridSpan="4"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PŘEHLED SAKRÁLNÍCH OBJEKTŮ ZA CELOU ARCIDIECÉZI</a:t>
                      </a:r>
                    </a:p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(8/2024)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72979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kostely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kaple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SUMA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26530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V majetku arcidiecéze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592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707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11564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Obec/město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401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435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93128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ostatní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58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943956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SUMA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641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559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1 200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6879488"/>
                  </a:ext>
                </a:extLst>
              </a:tr>
            </a:tbl>
          </a:graphicData>
        </a:graphic>
      </p:graphicFrame>
      <p:sp>
        <p:nvSpPr>
          <p:cNvPr id="8" name="Podnadpis 7">
            <a:extLst>
              <a:ext uri="{FF2B5EF4-FFF2-40B4-BE49-F238E27FC236}">
                <a16:creationId xmlns:a16="http://schemas.microsoft.com/office/drawing/2014/main" id="{63979693-CB83-4EA6-805F-DB5E4F550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505147"/>
          </a:xfrm>
        </p:spPr>
        <p:txBody>
          <a:bodyPr>
            <a:normAutofit fontScale="62500" lnSpcReduction="20000"/>
          </a:bodyPr>
          <a:lstStyle/>
          <a:p>
            <a:r>
              <a:rPr lang="cs-CZ" sz="4500"/>
              <a:t>Historický vývoj financování provozu kostelů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/>
              <a:t>Původně – vlastnické kostely – stavebníkem obvykle šlechtic, který financoval i provoz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/>
              <a:t>L.P. 1222 – vlastnické právo ke kostelům změněno na patronátní – financování z výnosů jiného církevního majetku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/>
              <a:t>Od josefínských reforem – financováno panovníkem (státem) – z výnosů ze zrušených klášterů. Josef II  - obec nad 700 obyvatel musí mít vlastní faru a kostel. Povinnost patrona upozornit včas na nutnost údržby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/>
              <a:t>První pozemková reforma (1919) a dekret prezidenta Beneše z 21.6.1945 – konfiskace majetku některých patronů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/>
              <a:t>1949 – veškerý soukromý a veřejný </a:t>
            </a:r>
            <a:r>
              <a:rPr lang="cs-CZ">
                <a:solidFill>
                  <a:srgbClr val="FF0000"/>
                </a:solidFill>
              </a:rPr>
              <a:t>patronát</a:t>
            </a:r>
            <a:r>
              <a:rPr lang="cs-CZ"/>
              <a:t> nad kostely, obročími a „jinými církevními ústavy“ </a:t>
            </a:r>
            <a:r>
              <a:rPr lang="cs-CZ">
                <a:solidFill>
                  <a:srgbClr val="FF0000"/>
                </a:solidFill>
              </a:rPr>
              <a:t>přechází na stát</a:t>
            </a:r>
            <a:r>
              <a:rPr lang="cs-CZ"/>
              <a:t>, </a:t>
            </a:r>
            <a:r>
              <a:rPr lang="cs-CZ">
                <a:solidFill>
                  <a:srgbClr val="FF0000"/>
                </a:solidFill>
              </a:rPr>
              <a:t>sakrální objekty však zůstaly ve vlastnictví církve;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45691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478CE3-1C53-4C3D-93F2-17B9263FC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42" y="365125"/>
            <a:ext cx="9176658" cy="835706"/>
          </a:xfrm>
        </p:spPr>
        <p:txBody>
          <a:bodyPr>
            <a:normAutofit/>
          </a:bodyPr>
          <a:lstStyle/>
          <a:p>
            <a:pPr algn="ctr"/>
            <a:r>
              <a:rPr lang="cs-CZ" sz="4000" b="1"/>
              <a:t>Současný přístup</a:t>
            </a:r>
          </a:p>
        </p:txBody>
      </p:sp>
      <p:sp>
        <p:nvSpPr>
          <p:cNvPr id="4" name="Podnadpis 4">
            <a:extLst>
              <a:ext uri="{FF2B5EF4-FFF2-40B4-BE49-F238E27FC236}">
                <a16:creationId xmlns:a16="http://schemas.microsoft.com/office/drawing/2014/main" id="{84870B16-21A8-4221-A61B-C170B4F3C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3857" y="1194254"/>
            <a:ext cx="9742714" cy="566850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1600" b="1">
                <a:solidFill>
                  <a:srgbClr val="FF0000"/>
                </a:solidFill>
              </a:rPr>
              <a:t>Od roku 2020 je snaha snížit náklady na údržbu a zachování sakrálních objektů</a:t>
            </a:r>
          </a:p>
          <a:p>
            <a:r>
              <a:rPr lang="cs-CZ" sz="1600" b="1">
                <a:solidFill>
                  <a:srgbClr val="FF0000"/>
                </a:solidFill>
              </a:rPr>
              <a:t>V roce 2023 (č.j. A/2023/6358) – dokument „Majetek církve a jeho využití“ - nutnost reagovat na demografické a náboženské proměny</a:t>
            </a:r>
          </a:p>
          <a:p>
            <a:pPr algn="l">
              <a:buFontTx/>
              <a:buChar char="-"/>
            </a:pPr>
            <a:r>
              <a:rPr lang="cs-CZ" sz="1600" b="1" u="sng"/>
              <a:t>Cílem je zachovat i nadále možnost užívání převedených sakrálních objektů církví</a:t>
            </a:r>
          </a:p>
          <a:p>
            <a:pPr algn="l">
              <a:buFontTx/>
              <a:buChar char="-"/>
            </a:pPr>
            <a:r>
              <a:rPr lang="cs-CZ" sz="1600"/>
              <a:t>Zachovat kulturní bohatství dalším generacím</a:t>
            </a:r>
          </a:p>
          <a:p>
            <a:pPr marL="0" indent="0" algn="l">
              <a:buNone/>
            </a:pPr>
            <a:r>
              <a:rPr lang="cs-CZ" sz="1600"/>
              <a:t>-    Nezatěžovat neúměrně kněze údržbářskou činností a farnosti vysokými výdaji na opravy a údržbu</a:t>
            </a:r>
          </a:p>
          <a:p>
            <a:pPr marL="0" indent="0" algn="l">
              <a:buNone/>
            </a:pPr>
            <a:r>
              <a:rPr lang="cs-CZ" sz="1600"/>
              <a:t>-   Moudré se jeví vést jednání s obcemi o bezúplatném předání nevyužívaných, málo užívaných či neperspektivních kostelů. Nebude-li zájem obcí, pak lze opatrně zvažovat předání nadacím, nadačním fondům či účelově zřízeným spolkům. Poslední možností je převod na speciálně založenou právnickou osobu, která se bude o údržbu kostelů starat; </a:t>
            </a:r>
          </a:p>
          <a:p>
            <a:pPr marL="0" indent="0" algn="l">
              <a:buNone/>
            </a:pPr>
            <a:r>
              <a:rPr lang="cs-CZ" sz="1600" b="1" u="sng"/>
              <a:t>- Vzorové smlouvy pro bezúplatný převod mají dostatečné pojistky</a:t>
            </a:r>
            <a:r>
              <a:rPr lang="cs-CZ" sz="1600"/>
              <a:t>, aby sakrální stavby byly nadále využívány k církevním účelům (liturgii) a činnostem, které nejsou v rozporu s posvátností místa </a:t>
            </a:r>
          </a:p>
          <a:p>
            <a:pPr marL="0" indent="0" algn="l">
              <a:buNone/>
            </a:pPr>
            <a:r>
              <a:rPr lang="cs-CZ" sz="1600"/>
              <a:t>- Snahou je snížit zátěž farností se správou těchto objektů, s rekonstrukcemi, sháněním finančních prostředků a umožnit duchovním pastýřům věnovat se pastoraci </a:t>
            </a:r>
          </a:p>
          <a:p>
            <a:pPr marL="0" indent="0" algn="l">
              <a:buNone/>
            </a:pPr>
            <a:r>
              <a:rPr lang="cs-CZ" sz="1600"/>
              <a:t>- I když je kostel prozatím v dobrém stavu a v nejbližších letech není předpokládaná větší rekonstrukce, v dlouhodobém horizontu je výhodnější, aby se správou budovy a získáváním finančních zdrojů zaobírala obec či jiný spolehlivý subjekt než místní kněz. Lze jen stěží předpokládat, že budou farnosti či Arcibiskupství na údržbu tolika sakrálních budov mít potřebné zdroje</a:t>
            </a:r>
          </a:p>
          <a:p>
            <a:pPr marL="0" indent="0" algn="l">
              <a:buNone/>
            </a:pPr>
            <a:r>
              <a:rPr lang="cs-CZ" sz="1600" b="1" u="sng"/>
              <a:t>- Proces předání kostela</a:t>
            </a:r>
            <a:r>
              <a:rPr lang="cs-CZ" sz="1600"/>
              <a:t> – aktualizován dokument „</a:t>
            </a:r>
            <a:r>
              <a:rPr lang="cs-CZ" sz="1600" i="1"/>
              <a:t>Postup při převodu kostelů a kaplí“</a:t>
            </a:r>
            <a:endParaRPr lang="cs-CZ" sz="1600"/>
          </a:p>
          <a:p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17839523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dpis 3">
            <a:extLst>
              <a:ext uri="{FF2B5EF4-FFF2-40B4-BE49-F238E27FC236}">
                <a16:creationId xmlns:a16="http://schemas.microsoft.com/office/drawing/2014/main" id="{0BD8BC7E-4280-4F7A-8807-417478412A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7257" y="2978591"/>
            <a:ext cx="8273141" cy="356731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cs-CZ" b="1">
                <a:solidFill>
                  <a:srgbClr val="FF0000"/>
                </a:solidFill>
              </a:rPr>
              <a:t>Podmínky darovacích smluv:</a:t>
            </a:r>
          </a:p>
          <a:p>
            <a:pPr marL="342900" indent="-342900">
              <a:buFont typeface="Arial"/>
              <a:buChar char="-"/>
            </a:pPr>
            <a:r>
              <a:rPr lang="cs-CZ" b="1"/>
              <a:t>3 typy smluv – dle požadavku na obdarovaného </a:t>
            </a:r>
          </a:p>
          <a:p>
            <a:r>
              <a:rPr lang="cs-CZ" b="1"/>
              <a:t> (ne/pravidelné bohoslužby)</a:t>
            </a:r>
          </a:p>
          <a:p>
            <a:pPr algn="l"/>
            <a:r>
              <a:rPr lang="cs-CZ" sz="1700" b="1">
                <a:solidFill>
                  <a:srgbClr val="FF0000"/>
                </a:solidFill>
              </a:rPr>
              <a:t>-    Povinnost umožnit i nadále sloužit mše</a:t>
            </a:r>
          </a:p>
          <a:p>
            <a:pPr algn="l"/>
            <a:r>
              <a:rPr lang="cs-CZ" sz="1700" b="1">
                <a:solidFill>
                  <a:srgbClr val="FF0000"/>
                </a:solidFill>
              </a:rPr>
              <a:t>-    Zachovávání etických principů církve, zákaz propagace učení neslučitelných s katolickou naukou, </a:t>
            </a:r>
          </a:p>
          <a:p>
            <a:pPr algn="l"/>
            <a:r>
              <a:rPr lang="cs-CZ" sz="1700" b="1">
                <a:solidFill>
                  <a:srgbClr val="FF0000"/>
                </a:solidFill>
              </a:rPr>
              <a:t>      zákaz sňatků stejnopohlavních párů, </a:t>
            </a:r>
            <a:r>
              <a:rPr lang="cs-CZ" sz="1700" b="1" err="1">
                <a:solidFill>
                  <a:srgbClr val="FF0000"/>
                </a:solidFill>
              </a:rPr>
              <a:t>reg</a:t>
            </a:r>
            <a:r>
              <a:rPr lang="cs-CZ" sz="1700" b="1">
                <a:solidFill>
                  <a:srgbClr val="FF0000"/>
                </a:solidFill>
              </a:rPr>
              <a:t>. partnerství</a:t>
            </a:r>
            <a:endParaRPr lang="cs-CZ"/>
          </a:p>
          <a:p>
            <a:pPr marL="171450" indent="-171450" algn="l">
              <a:buFontTx/>
              <a:buChar char="-"/>
            </a:pPr>
            <a:r>
              <a:rPr lang="cs-CZ" sz="1700" b="1">
                <a:solidFill>
                  <a:srgbClr val="FF0000"/>
                </a:solidFill>
              </a:rPr>
              <a:t>Předkupní právo</a:t>
            </a:r>
          </a:p>
          <a:p>
            <a:pPr marL="171450" indent="-171450" algn="l">
              <a:buFontTx/>
              <a:buChar char="-"/>
            </a:pPr>
            <a:r>
              <a:rPr lang="cs-CZ" sz="1700" b="1">
                <a:solidFill>
                  <a:srgbClr val="FF0000"/>
                </a:solidFill>
              </a:rPr>
              <a:t>Služebnost užívacího práva (cesty, stezky)</a:t>
            </a:r>
          </a:p>
          <a:p>
            <a:pPr marL="171450" indent="-171450" algn="l">
              <a:buFontTx/>
              <a:buChar char="-"/>
            </a:pPr>
            <a:r>
              <a:rPr lang="cs-CZ" sz="1700" b="1">
                <a:solidFill>
                  <a:srgbClr val="FF0000"/>
                </a:solidFill>
              </a:rPr>
              <a:t>Soupis vybavení kostela</a:t>
            </a:r>
          </a:p>
          <a:p>
            <a:pPr marL="171450" indent="-171450" algn="l">
              <a:buFontTx/>
              <a:buChar char="-"/>
            </a:pPr>
            <a:r>
              <a:rPr lang="cs-CZ" sz="1700" b="1"/>
              <a:t>Bude/nebude v kostele uchovávána eucharistie</a:t>
            </a:r>
          </a:p>
          <a:p>
            <a:pPr marL="171450" indent="-171450" algn="l">
              <a:buFontTx/>
              <a:buChar char="-"/>
            </a:pPr>
            <a:r>
              <a:rPr lang="cs-CZ" sz="1700" b="1"/>
              <a:t>Služebnost zachování charakteru a vzhledu kostela</a:t>
            </a:r>
          </a:p>
          <a:p>
            <a:pPr marL="171450" indent="-171450" algn="l">
              <a:buFontTx/>
              <a:buChar char="-"/>
            </a:pPr>
            <a:r>
              <a:rPr lang="cs-CZ" sz="1700" b="1"/>
              <a:t>Zákaz zcizení a zatížení nemovitosti</a:t>
            </a:r>
          </a:p>
          <a:p>
            <a:pPr marL="171450" indent="-171450" algn="l">
              <a:buFont typeface="Arial"/>
              <a:buChar char="-"/>
            </a:pPr>
            <a:endParaRPr lang="cs-CZ" sz="1700" b="1"/>
          </a:p>
          <a:p>
            <a:pPr marL="342900" indent="-342900" algn="l">
              <a:buFont typeface="Arial"/>
              <a:buChar char="-"/>
            </a:pPr>
            <a:endParaRPr lang="cs-CZ" b="1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-"/>
            </a:pPr>
            <a:endParaRPr lang="cs-CZ" b="1">
              <a:solidFill>
                <a:srgbClr val="FF0000"/>
              </a:solidFill>
            </a:endParaRPr>
          </a:p>
          <a:p>
            <a:endParaRPr lang="cs-CZ" b="1">
              <a:solidFill>
                <a:srgbClr val="FF0000"/>
              </a:solidFill>
            </a:endParaRP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840DC8A3-AB37-4632-80B1-F608951F97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802103"/>
              </p:ext>
            </p:extLst>
          </p:nvPr>
        </p:nvGraphicFramePr>
        <p:xfrm>
          <a:off x="4471332" y="1132514"/>
          <a:ext cx="2908300" cy="16610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927522367"/>
                    </a:ext>
                  </a:extLst>
                </a:gridCol>
                <a:gridCol w="2298700">
                  <a:extLst>
                    <a:ext uri="{9D8B030D-6E8A-4147-A177-3AD203B41FA5}">
                      <a16:colId xmlns:a16="http://schemas.microsoft.com/office/drawing/2014/main" val="1689229077"/>
                    </a:ext>
                  </a:extLst>
                </a:gridCol>
              </a:tblGrid>
              <a:tr h="20762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Rok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počet převedených sakrálních objektů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1446470"/>
                  </a:ext>
                </a:extLst>
              </a:tr>
              <a:tr h="20762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2020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2673540"/>
                  </a:ext>
                </a:extLst>
              </a:tr>
              <a:tr h="20762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2021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0039394"/>
                  </a:ext>
                </a:extLst>
              </a:tr>
              <a:tr h="20762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2022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2410808"/>
                  </a:ext>
                </a:extLst>
              </a:tr>
              <a:tr h="20762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2023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9627353"/>
                  </a:ext>
                </a:extLst>
              </a:tr>
              <a:tr h="20762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2024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 *)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967425"/>
                  </a:ext>
                </a:extLst>
              </a:tr>
              <a:tr h="207628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SUMA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26 *)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7731163"/>
                  </a:ext>
                </a:extLst>
              </a:tr>
              <a:tr h="207628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*) převáděno dalších 6 objektů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79241469"/>
                  </a:ext>
                </a:extLst>
              </a:tr>
            </a:tbl>
          </a:graphicData>
        </a:graphic>
      </p:graphicFrame>
      <p:sp>
        <p:nvSpPr>
          <p:cNvPr id="6" name="Nadpis 1">
            <a:extLst>
              <a:ext uri="{FF2B5EF4-FFF2-40B4-BE49-F238E27FC236}">
                <a16:creationId xmlns:a16="http://schemas.microsoft.com/office/drawing/2014/main" id="{A4AC7358-E2F9-4299-84D9-256B3770FE14}"/>
              </a:ext>
            </a:extLst>
          </p:cNvPr>
          <p:cNvSpPr txBox="1">
            <a:spLocks/>
          </p:cNvSpPr>
          <p:nvPr/>
        </p:nvSpPr>
        <p:spPr>
          <a:xfrm>
            <a:off x="2558142" y="486561"/>
            <a:ext cx="8262258" cy="6357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/>
              <a:t>Sakrální objekty – podmínky darování</a:t>
            </a:r>
          </a:p>
        </p:txBody>
      </p:sp>
    </p:spTree>
    <p:extLst>
      <p:ext uri="{BB962C8B-B14F-4D97-AF65-F5344CB8AC3E}">
        <p14:creationId xmlns:p14="http://schemas.microsoft.com/office/powerpoint/2010/main" val="320737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B946401-55DF-4A7C-8CF9-0B8A9DC9C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5485" y="1983297"/>
            <a:ext cx="8828315" cy="4252401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arenR"/>
            </a:pPr>
            <a:r>
              <a:rPr lang="cs-CZ" sz="2200"/>
              <a:t>Předjednání s obdarovaným (nejčastěji s obcí, zaslání příslušného návrhu smlouvy)</a:t>
            </a:r>
          </a:p>
          <a:p>
            <a:pPr marL="514350" indent="-514350">
              <a:buAutoNum type="arabicParenR"/>
            </a:pPr>
            <a:r>
              <a:rPr lang="cs-CZ" sz="2200"/>
              <a:t>Projednání a schválení v ekonomické a pastorační radě farnosti</a:t>
            </a:r>
          </a:p>
          <a:p>
            <a:pPr marL="514350" indent="-514350">
              <a:buAutoNum type="arabicParenR"/>
            </a:pPr>
            <a:r>
              <a:rPr lang="cs-CZ" sz="2200"/>
              <a:t>Obdržení žádosti obdarovaného – v případě obce po projednání v zastupitelstvu</a:t>
            </a:r>
          </a:p>
          <a:p>
            <a:pPr marL="514350" indent="-514350">
              <a:buAutoNum type="arabicParenR"/>
            </a:pPr>
            <a:r>
              <a:rPr lang="cs-CZ" sz="2200"/>
              <a:t>Zpracování stavebně technického posudku – zajišťuje AP</a:t>
            </a:r>
          </a:p>
          <a:p>
            <a:pPr marL="514350" indent="-514350">
              <a:buAutoNum type="arabicParenR"/>
            </a:pPr>
            <a:r>
              <a:rPr lang="cs-CZ" sz="2200"/>
              <a:t>Projednání s GVO, GVD, DKC (případný odvoz části mobiliáře, soupis mobiliáře)</a:t>
            </a:r>
          </a:p>
          <a:p>
            <a:pPr marL="514350" indent="-514350">
              <a:buAutoNum type="arabicParenR"/>
            </a:pPr>
            <a:r>
              <a:rPr lang="cs-CZ" sz="2200"/>
              <a:t>Schválení ER AP a Sborem konzultorů</a:t>
            </a:r>
          </a:p>
          <a:p>
            <a:pPr marL="514350" indent="-514350">
              <a:buAutoNum type="arabicParenR"/>
            </a:pPr>
            <a:r>
              <a:rPr lang="cs-CZ" sz="2200"/>
              <a:t>Uzavření darovací smlouvy  </a:t>
            </a:r>
          </a:p>
          <a:p>
            <a:pPr marL="514350" indent="-514350">
              <a:buAutoNum type="arabicParenR"/>
            </a:pPr>
            <a:r>
              <a:rPr lang="cs-CZ" sz="2200"/>
              <a:t>Převod na katastru</a:t>
            </a:r>
          </a:p>
          <a:p>
            <a:pPr marL="0" indent="0">
              <a:buNone/>
            </a:pPr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FA01BB55-947D-49BA-92D9-CF1FF1FAB1CF}"/>
              </a:ext>
            </a:extLst>
          </p:cNvPr>
          <p:cNvSpPr txBox="1">
            <a:spLocks/>
          </p:cNvSpPr>
          <p:nvPr/>
        </p:nvSpPr>
        <p:spPr>
          <a:xfrm>
            <a:off x="2525485" y="622301"/>
            <a:ext cx="8828315" cy="9779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/>
              <a:t>Postup schvalování/předávání objektů</a:t>
            </a:r>
          </a:p>
          <a:p>
            <a:endParaRPr lang="cs-CZ" sz="1600" b="1"/>
          </a:p>
          <a:p>
            <a:r>
              <a:rPr lang="cs-CZ" sz="1600" b="1"/>
              <a:t>(netýká se hřbitovních kaplí, kaplí do 50 m2 a samostatně stojících zvonic)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2982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241C22AA-A0F8-F6FB-413D-A9D39C3F5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74378" y="-282326"/>
            <a:ext cx="7434942" cy="7413170"/>
          </a:xfrm>
        </p:spPr>
      </p:pic>
    </p:spTree>
    <p:extLst>
      <p:ext uri="{BB962C8B-B14F-4D97-AF65-F5344CB8AC3E}">
        <p14:creationId xmlns:p14="http://schemas.microsoft.com/office/powerpoint/2010/main" val="39152838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457BF6-3B02-4308-94BF-DABBA72B9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7257" y="365125"/>
            <a:ext cx="8806543" cy="1358220"/>
          </a:xfrm>
        </p:spPr>
        <p:txBody>
          <a:bodyPr>
            <a:normAutofit/>
          </a:bodyPr>
          <a:lstStyle/>
          <a:p>
            <a:r>
              <a:rPr lang="cs-CZ" sz="4000" b="1"/>
              <a:t>Výhody - rekapitulace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4D56F76-0664-4269-ADDB-46CE24C6E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7257" y="1825625"/>
            <a:ext cx="8806543" cy="4351338"/>
          </a:xfrm>
        </p:spPr>
        <p:txBody>
          <a:bodyPr/>
          <a:lstStyle/>
          <a:p>
            <a:r>
              <a:rPr lang="cs-CZ"/>
              <a:t>Snížení nákladů (na údržbu, pojištění, energie apod.)</a:t>
            </a:r>
          </a:p>
          <a:p>
            <a:r>
              <a:rPr lang="cs-CZ"/>
              <a:t>Ulehčení agendy duchovním (obce mají aparát na získávání dotací a vlastní aparát i zdroje na údržbu), duchovní mají více času na pastoraci</a:t>
            </a:r>
          </a:p>
          <a:p>
            <a:r>
              <a:rPr lang="cs-CZ"/>
              <a:t>Církvi zůstává možnost dále v objektu vykonávat bohoslužby</a:t>
            </a:r>
          </a:p>
          <a:p>
            <a:r>
              <a:rPr lang="cs-CZ"/>
              <a:t>Snížení reputačních rizik</a:t>
            </a:r>
          </a:p>
          <a:p>
            <a:r>
              <a:rPr lang="cs-CZ"/>
              <a:t>Zachování kulturního bohatství pro další generace</a:t>
            </a:r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87146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326B2B-5DB8-6E51-BEF8-9A3E33297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198" y="2529648"/>
            <a:ext cx="8052907" cy="2164865"/>
          </a:xfrm>
        </p:spPr>
        <p:txBody>
          <a:bodyPr>
            <a:normAutofit/>
          </a:bodyPr>
          <a:lstStyle/>
          <a:p>
            <a:pPr algn="ctr"/>
            <a:r>
              <a:rPr lang="cs-CZ" sz="4000" b="1">
                <a:latin typeface="Aptos"/>
              </a:rPr>
              <a:t>Dotace a dotační programy </a:t>
            </a:r>
            <a:br>
              <a:rPr lang="cs-CZ" sz="4000" b="1">
                <a:latin typeface="Aptos"/>
              </a:rPr>
            </a:br>
            <a:r>
              <a:rPr lang="cs-CZ" sz="4000" b="1">
                <a:latin typeface="Aptos"/>
              </a:rPr>
              <a:t>v arcidiecézi</a:t>
            </a:r>
            <a:br>
              <a:rPr lang="cs-CZ" sz="4000" b="1">
                <a:latin typeface="Aptos"/>
              </a:rPr>
            </a:br>
            <a:r>
              <a:rPr lang="cs-CZ" sz="3200" b="1">
                <a:latin typeface="Aptos"/>
              </a:rPr>
              <a:t>Ing. Jan Poláček</a:t>
            </a:r>
            <a:endParaRPr lang="cs-CZ" sz="4000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17377218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3ACE4E-1360-4D7E-B144-56E6C606A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/>
              <a:t>Arcibiskupství pražské</a:t>
            </a:r>
            <a:br>
              <a:rPr lang="cs-CZ" b="1"/>
            </a:br>
            <a:r>
              <a:rPr lang="cs-CZ" sz="3200" b="1"/>
              <a:t>Sekce speciálních projektů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1D082D3-D4BB-4199-BCE2-A2BFF7BD9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3041374"/>
            <a:ext cx="8515350" cy="3135589"/>
          </a:xfrm>
        </p:spPr>
        <p:txBody>
          <a:bodyPr>
            <a:normAutofit fontScale="92500" lnSpcReduction="20000"/>
          </a:bodyPr>
          <a:lstStyle/>
          <a:p>
            <a:r>
              <a:rPr lang="cs-CZ"/>
              <a:t>Řízení a administrace velkých projektů</a:t>
            </a:r>
          </a:p>
          <a:p>
            <a:r>
              <a:rPr lang="cs-CZ"/>
              <a:t>Supervize/dohled a kontrola vybraných projektů </a:t>
            </a:r>
            <a:br>
              <a:rPr lang="cs-CZ"/>
            </a:br>
            <a:r>
              <a:rPr lang="cs-CZ"/>
              <a:t>(EU, MODFOND, NPO, …)</a:t>
            </a:r>
          </a:p>
          <a:p>
            <a:r>
              <a:rPr lang="cs-CZ"/>
              <a:t>Konzultace a podpora při přípravě projektů s dotací EU</a:t>
            </a:r>
          </a:p>
          <a:p>
            <a:r>
              <a:rPr lang="cs-CZ"/>
              <a:t>Kontrola a korekce smluv a zadávacích dokumentací pro VŘ (souvislost s dotacemi EU/NPO/MODFOND nebo u velkých nekomerčních projektů)</a:t>
            </a:r>
          </a:p>
          <a:p>
            <a:r>
              <a:rPr lang="cs-CZ"/>
              <a:t>odd. Sv. Mikuláš na Malé Straně a penzion Panský dům  Rožmitál pod Třemšínem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058CA95-CF21-46A3-AAF0-3F39DD3BDD5E}"/>
              </a:ext>
            </a:extLst>
          </p:cNvPr>
          <p:cNvGraphicFramePr/>
          <p:nvPr/>
        </p:nvGraphicFramePr>
        <p:xfrm>
          <a:off x="1612900" y="1241426"/>
          <a:ext cx="8966200" cy="1958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67229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1B40C95-6BC2-430A-9BDC-48CAD3F5C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9549" y="3133725"/>
            <a:ext cx="6661151" cy="3275542"/>
          </a:xfrm>
        </p:spPr>
        <p:txBody>
          <a:bodyPr>
            <a:normAutofit fontScale="85000" lnSpcReduction="20000"/>
          </a:bodyPr>
          <a:lstStyle/>
          <a:p>
            <a:r>
              <a:rPr lang="cs-CZ" b="1"/>
              <a:t>Benediktínský klášter Sv. Jan p. Skalou </a:t>
            </a:r>
            <a:br>
              <a:rPr lang="cs-CZ" b="1"/>
            </a:br>
            <a:r>
              <a:rPr lang="cs-CZ" b="1"/>
              <a:t>(PZAD, MODFOND)</a:t>
            </a:r>
          </a:p>
          <a:p>
            <a:r>
              <a:rPr lang="cs-CZ" b="1"/>
              <a:t>Thákurova, Praha (MODFOND)</a:t>
            </a:r>
          </a:p>
          <a:p>
            <a:endParaRPr lang="cs-CZ" b="1"/>
          </a:p>
          <a:p>
            <a:r>
              <a:rPr lang="cs-CZ" b="1"/>
              <a:t>Noc kostelů, Svatováclavská pouť (MK, Praha)</a:t>
            </a:r>
          </a:p>
          <a:p>
            <a:endParaRPr lang="cs-CZ" b="1"/>
          </a:p>
          <a:p>
            <a:pPr lvl="1"/>
            <a:r>
              <a:rPr lang="cs-CZ" sz="2800"/>
              <a:t>Projekty nově podané nebo v realizaci: </a:t>
            </a:r>
            <a:br>
              <a:rPr lang="cs-CZ" sz="2800"/>
            </a:br>
            <a:r>
              <a:rPr lang="cs-CZ" sz="2800"/>
              <a:t>90 mil. Kč, dotace: 43 mil Kč</a:t>
            </a:r>
          </a:p>
          <a:p>
            <a:pPr lvl="1"/>
            <a:r>
              <a:rPr lang="cs-CZ"/>
              <a:t>Investice s dotací do 2024: 13 mil. Kč, dotace: 6,7 mil. Kč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97BB425-F2EC-4AE7-8E18-1666B76592C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69" y="3059732"/>
            <a:ext cx="2305050" cy="1356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6ADC959-8EF5-41E4-94FB-3A5AC1D95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582" y="4796125"/>
            <a:ext cx="1909763" cy="1339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FBEB08D4-DE87-418E-B33C-3D09BBD2EFE8}"/>
              </a:ext>
            </a:extLst>
          </p:cNvPr>
          <p:cNvGraphicFramePr/>
          <p:nvPr/>
        </p:nvGraphicFramePr>
        <p:xfrm>
          <a:off x="1612900" y="1241426"/>
          <a:ext cx="8966200" cy="1958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Nadpis 1">
            <a:extLst>
              <a:ext uri="{FF2B5EF4-FFF2-40B4-BE49-F238E27FC236}">
                <a16:creationId xmlns:a16="http://schemas.microsoft.com/office/drawing/2014/main" id="{A01FCBDA-59C2-4120-A6A8-AA83B045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60352"/>
            <a:ext cx="7886700" cy="1325563"/>
          </a:xfrm>
        </p:spPr>
        <p:txBody>
          <a:bodyPr>
            <a:normAutofit/>
          </a:bodyPr>
          <a:lstStyle/>
          <a:p>
            <a:r>
              <a:rPr lang="cs-CZ" sz="4000"/>
              <a:t>Arcibiskupství pražské</a:t>
            </a:r>
            <a:br>
              <a:rPr lang="cs-CZ" b="1"/>
            </a:br>
            <a:r>
              <a:rPr lang="cs-CZ" sz="3200" b="1"/>
              <a:t>Sekce speciálních projektů</a:t>
            </a:r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7C8AB7C4-5838-4C84-99D3-A9761F38FBCC}"/>
              </a:ext>
            </a:extLst>
          </p:cNvPr>
          <p:cNvSpPr/>
          <p:nvPr/>
        </p:nvSpPr>
        <p:spPr>
          <a:xfrm>
            <a:off x="7852640" y="358079"/>
            <a:ext cx="178152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0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MODFOND</a:t>
            </a:r>
            <a:endParaRPr lang="cs-CZ" sz="2000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F207C118-E67E-4776-93A5-FE0266892410}"/>
              </a:ext>
            </a:extLst>
          </p:cNvPr>
          <p:cNvSpPr/>
          <p:nvPr/>
        </p:nvSpPr>
        <p:spPr>
          <a:xfrm>
            <a:off x="8442988" y="785813"/>
            <a:ext cx="160050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0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PZAD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C51C5C98-D5E1-412F-8D0C-017E21F85822}"/>
              </a:ext>
            </a:extLst>
          </p:cNvPr>
          <p:cNvSpPr/>
          <p:nvPr/>
        </p:nvSpPr>
        <p:spPr>
          <a:xfrm>
            <a:off x="7344852" y="779717"/>
            <a:ext cx="109732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0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IROP</a:t>
            </a:r>
          </a:p>
        </p:txBody>
      </p:sp>
    </p:spTree>
    <p:extLst>
      <p:ext uri="{BB962C8B-B14F-4D97-AF65-F5344CB8AC3E}">
        <p14:creationId xmlns:p14="http://schemas.microsoft.com/office/powerpoint/2010/main" val="28974592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1B40C95-6BC2-430A-9BDC-48CAD3F5C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419" y="2843835"/>
            <a:ext cx="7973667" cy="357831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cs-CZ" sz="1800" b="1" dirty="0"/>
              <a:t>Augustiniánský klášter Roudnice nad Labem (IROP)</a:t>
            </a:r>
          </a:p>
          <a:p>
            <a:r>
              <a:rPr lang="cs-CZ" sz="1800" b="1" dirty="0"/>
              <a:t>Kostel sv. Bartoloměje v Kolíně (IROP)</a:t>
            </a:r>
          </a:p>
          <a:p>
            <a:r>
              <a:rPr lang="cs-CZ" sz="1800" b="1" dirty="0"/>
              <a:t>Kapitulní děkanství ve Staré Boleslavi (IROP - ITI)</a:t>
            </a:r>
          </a:p>
          <a:p>
            <a:r>
              <a:rPr lang="cs-CZ" sz="1800" b="1" dirty="0"/>
              <a:t>ŘKF Hostivař - farní zahrada (zelená infrastruktura)</a:t>
            </a:r>
          </a:p>
          <a:p>
            <a:r>
              <a:rPr lang="cs-CZ" sz="1800" b="1" dirty="0"/>
              <a:t>Svatá Hora (IROP)</a:t>
            </a:r>
          </a:p>
          <a:p>
            <a:r>
              <a:rPr lang="cs-CZ" sz="1800" b="1" dirty="0"/>
              <a:t>Centrum Nazaret v Kunraticích (MODFOND - energetické úspory)</a:t>
            </a:r>
          </a:p>
          <a:p>
            <a:r>
              <a:rPr lang="cs-CZ" sz="1800" b="1" dirty="0"/>
              <a:t>Bazilika sv. Petra a Pavla na Vyšehradě – oprava krovu a střešního pláště (Praha + vlastní investice)</a:t>
            </a:r>
          </a:p>
          <a:p>
            <a:r>
              <a:rPr lang="cs-CZ" sz="1800" b="1" dirty="0"/>
              <a:t>Menší projekty s dotacemi EU (Ořech, Červené Pečky, Nová Ves, …) – </a:t>
            </a:r>
            <a:br>
              <a:rPr lang="cs-CZ" sz="1800" b="1" dirty="0"/>
            </a:br>
            <a:r>
              <a:rPr lang="cs-CZ" sz="1800" b="1" dirty="0"/>
              <a:t>IROP + MAS</a:t>
            </a:r>
          </a:p>
          <a:p>
            <a:pPr lvl="1"/>
            <a:r>
              <a:rPr lang="cs-CZ" sz="1900" dirty="0"/>
              <a:t>Projekty nově podané nebo v realizaci: 275 mil. Kč, dotace: 185 mil Kč</a:t>
            </a:r>
          </a:p>
          <a:p>
            <a:pPr lvl="1"/>
            <a:r>
              <a:rPr lang="cs-CZ" sz="1900" dirty="0"/>
              <a:t>Projekty dokončené / v době udržitelnosti: 544 mil. Kč, dotace: 480 mil. Kč</a:t>
            </a:r>
          </a:p>
          <a:p>
            <a:pPr lvl="1"/>
            <a:r>
              <a:rPr lang="cs-CZ" sz="1900" dirty="0">
                <a:latin typeface="Aptos"/>
                <a:ea typeface="Calibri"/>
                <a:cs typeface="Calibri"/>
              </a:rPr>
              <a:t>Národní dotace, které řeší Stavební odbor pro farnosti: cca 50 mil. Kč.</a:t>
            </a:r>
            <a:endParaRPr lang="cs-CZ" sz="1900" dirty="0">
              <a:latin typeface="Aptos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40FD8E0-B176-4753-90F5-3D1E54A9DB93}"/>
              </a:ext>
            </a:extLst>
          </p:cNvPr>
          <p:cNvGraphicFramePr/>
          <p:nvPr/>
        </p:nvGraphicFramePr>
        <p:xfrm>
          <a:off x="1612900" y="1241426"/>
          <a:ext cx="8966200" cy="1958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Nadpis 1">
            <a:extLst>
              <a:ext uri="{FF2B5EF4-FFF2-40B4-BE49-F238E27FC236}">
                <a16:creationId xmlns:a16="http://schemas.microsoft.com/office/drawing/2014/main" id="{EB44FB50-3E23-43E0-9B7D-4AC00A8E7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60352"/>
            <a:ext cx="7886700" cy="1325563"/>
          </a:xfrm>
        </p:spPr>
        <p:txBody>
          <a:bodyPr>
            <a:normAutofit/>
          </a:bodyPr>
          <a:lstStyle/>
          <a:p>
            <a:r>
              <a:rPr lang="cs-CZ" sz="4000"/>
              <a:t>Arcibiskupství pražské</a:t>
            </a:r>
            <a:br>
              <a:rPr lang="cs-CZ" b="1"/>
            </a:br>
            <a:r>
              <a:rPr lang="cs-CZ" sz="3200" b="1"/>
              <a:t>Sekce speciálních projektů</a:t>
            </a:r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83B8E39-5A2C-4B5D-B646-5E44E2DBED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1451">
            <a:off x="1396228" y="2893859"/>
            <a:ext cx="1737776" cy="1309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ázek 11" descr="Obsah obrázku venku, budova, obloha, Kostelní věž&#10;&#10;Popis byl vytvořen automaticky">
            <a:extLst>
              <a:ext uri="{FF2B5EF4-FFF2-40B4-BE49-F238E27FC236}">
                <a16:creationId xmlns:a16="http://schemas.microsoft.com/office/drawing/2014/main" id="{1B1AFFDE-FB16-4068-9204-5B5B58821A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6344">
            <a:off x="1689952" y="3730313"/>
            <a:ext cx="1737777" cy="1156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7977AE9-9ADE-4683-A8BC-B9F2B99A16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398">
            <a:off x="1380988" y="4536115"/>
            <a:ext cx="1841807" cy="1100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ázek 13" descr="Obsah obrázku venku, budova, obloha, Kostelní věž&#10;&#10;Popis byl vytvořen automaticky">
            <a:extLst>
              <a:ext uri="{FF2B5EF4-FFF2-40B4-BE49-F238E27FC236}">
                <a16:creationId xmlns:a16="http://schemas.microsoft.com/office/drawing/2014/main" id="{1BDF20AC-330B-4063-BCAF-8068CE041B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844" y="6217728"/>
            <a:ext cx="1303185" cy="8010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AF5EE21-772E-49F9-8816-A40F2C9A413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2630" b="17370"/>
          <a:stretch/>
        </p:blipFill>
        <p:spPr>
          <a:xfrm>
            <a:off x="4475930" y="6212972"/>
            <a:ext cx="1452217" cy="805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73F31385-7E4C-4F70-94D9-D3E48F2EE98D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817" y="6206934"/>
            <a:ext cx="1452217" cy="805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AutoShape 2" descr="Jihovýchodní pohled">
            <a:extLst>
              <a:ext uri="{FF2B5EF4-FFF2-40B4-BE49-F238E27FC236}">
                <a16:creationId xmlns:a16="http://schemas.microsoft.com/office/drawing/2014/main" id="{DCFEB133-F32A-4F3D-B4A0-6227F94343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66864" y="-1835150"/>
            <a:ext cx="5934075" cy="3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sz="1800"/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84106882-11F8-4285-8FFF-FBBA2920709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2" r="2813"/>
          <a:stretch/>
        </p:blipFill>
        <p:spPr>
          <a:xfrm>
            <a:off x="7919353" y="6250037"/>
            <a:ext cx="1250153" cy="7505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4E28C85-DF34-4E40-86C2-798F66CEE87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5" b="21305"/>
          <a:stretch/>
        </p:blipFill>
        <p:spPr>
          <a:xfrm>
            <a:off x="5558341" y="6228869"/>
            <a:ext cx="974978" cy="805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DD6849A4-B064-4C4D-8736-AF9E49AA6B1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0521" r="6819" b="17939"/>
          <a:stretch/>
        </p:blipFill>
        <p:spPr>
          <a:xfrm>
            <a:off x="7099859" y="6169129"/>
            <a:ext cx="1222513" cy="8460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F1EF0261-A44E-44C5-ADFB-C98BF7F8946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1" t="13028" r="14717" b="13030"/>
          <a:stretch/>
        </p:blipFill>
        <p:spPr>
          <a:xfrm>
            <a:off x="8712736" y="6282891"/>
            <a:ext cx="1247028" cy="6699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Obdélník 27">
            <a:extLst>
              <a:ext uri="{FF2B5EF4-FFF2-40B4-BE49-F238E27FC236}">
                <a16:creationId xmlns:a16="http://schemas.microsoft.com/office/drawing/2014/main" id="{0C99952C-3301-4073-AA23-7D9852138F98}"/>
              </a:ext>
            </a:extLst>
          </p:cNvPr>
          <p:cNvSpPr/>
          <p:nvPr/>
        </p:nvSpPr>
        <p:spPr>
          <a:xfrm>
            <a:off x="8497652" y="276889"/>
            <a:ext cx="3327293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s-CZ" sz="20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Zelená </a:t>
            </a:r>
            <a:r>
              <a:rPr lang="cs-CZ" sz="20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infrastruktura</a:t>
            </a:r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D59085A1-D7CE-47E5-AFEF-72686AB58965}"/>
              </a:ext>
            </a:extLst>
          </p:cNvPr>
          <p:cNvSpPr/>
          <p:nvPr/>
        </p:nvSpPr>
        <p:spPr>
          <a:xfrm>
            <a:off x="7112408" y="287747"/>
            <a:ext cx="139549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0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IROP</a:t>
            </a: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F90E7239-5F4E-46F3-884D-D834BFD4EA51}"/>
              </a:ext>
            </a:extLst>
          </p:cNvPr>
          <p:cNvSpPr/>
          <p:nvPr/>
        </p:nvSpPr>
        <p:spPr>
          <a:xfrm>
            <a:off x="7423706" y="751806"/>
            <a:ext cx="183127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0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vlastní investice</a:t>
            </a:r>
            <a:endParaRPr lang="cs-CZ" sz="2000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60A0442-0085-40E2-9DD6-F305DA89DB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476" y="6168835"/>
            <a:ext cx="1263060" cy="8741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Obdélník 20">
            <a:extLst>
              <a:ext uri="{FF2B5EF4-FFF2-40B4-BE49-F238E27FC236}">
                <a16:creationId xmlns:a16="http://schemas.microsoft.com/office/drawing/2014/main" id="{C2D32504-F6FD-43FF-90F3-2E67E6720CAA}"/>
              </a:ext>
            </a:extLst>
          </p:cNvPr>
          <p:cNvSpPr/>
          <p:nvPr/>
        </p:nvSpPr>
        <p:spPr>
          <a:xfrm>
            <a:off x="9488564" y="740086"/>
            <a:ext cx="198629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0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IROP - ITI</a:t>
            </a: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A64CB43C-5939-4809-B413-850726003A8A}"/>
              </a:ext>
            </a:extLst>
          </p:cNvPr>
          <p:cNvSpPr/>
          <p:nvPr/>
        </p:nvSpPr>
        <p:spPr>
          <a:xfrm>
            <a:off x="7925988" y="1135129"/>
            <a:ext cx="390187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0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MODFOND</a:t>
            </a:r>
            <a:endParaRPr lang="cs-CZ" sz="2000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5" name="Obrázek 24" descr="Obsah obrázku venku, obloha, budova, nemovitost&#10;&#10;Popis byl vytvořen automaticky">
            <a:extLst>
              <a:ext uri="{FF2B5EF4-FFF2-40B4-BE49-F238E27FC236}">
                <a16:creationId xmlns:a16="http://schemas.microsoft.com/office/drawing/2014/main" id="{B3CD2751-7B30-485B-9771-91D08784ED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5874">
            <a:off x="1332259" y="5863281"/>
            <a:ext cx="1071249" cy="80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26782EC-516D-45D7-A3A1-82179841553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475">
            <a:off x="2196279" y="5531759"/>
            <a:ext cx="1132757" cy="849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96A30BF-6310-430B-BF4B-285623B0499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1350">
            <a:off x="2376194" y="6249743"/>
            <a:ext cx="930788" cy="576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1774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>
            <a:extLst>
              <a:ext uri="{FF2B5EF4-FFF2-40B4-BE49-F238E27FC236}">
                <a16:creationId xmlns:a16="http://schemas.microsoft.com/office/drawing/2014/main" id="{87FBA09D-9C22-483F-94A3-B7A48E08A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849" y="4616616"/>
            <a:ext cx="1451805" cy="962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A3E4F2E-EED0-4E09-976D-60DEF6C63E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r="23994"/>
          <a:stretch/>
        </p:blipFill>
        <p:spPr>
          <a:xfrm>
            <a:off x="962660" y="5314949"/>
            <a:ext cx="1618561" cy="961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1B40C95-6BC2-430A-9BDC-48CAD3F5C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7463" y="2910096"/>
            <a:ext cx="7354128" cy="3233737"/>
          </a:xfrm>
        </p:spPr>
        <p:txBody>
          <a:bodyPr>
            <a:normAutofit fontScale="62500" lnSpcReduction="20000"/>
          </a:bodyPr>
          <a:lstStyle/>
          <a:p>
            <a:r>
              <a:rPr lang="cs-CZ" b="1"/>
              <a:t>Arcidiecézní charita Praha</a:t>
            </a:r>
          </a:p>
          <a:p>
            <a:pPr lvl="1"/>
            <a:r>
              <a:rPr lang="cs-CZ" b="1"/>
              <a:t>Domov sv. Václava ve Staré Boleslavi</a:t>
            </a:r>
          </a:p>
          <a:p>
            <a:r>
              <a:rPr lang="cs-CZ" b="1"/>
              <a:t>Charita Starý Knín</a:t>
            </a:r>
          </a:p>
          <a:p>
            <a:pPr lvl="1"/>
            <a:r>
              <a:rPr lang="cs-CZ" b="1"/>
              <a:t>Maršovice, Bratronice, Velké Popovice, Kamýk n. Vltavou, Hořovice, Praha - Buzulucká</a:t>
            </a:r>
          </a:p>
          <a:p>
            <a:r>
              <a:rPr lang="cs-CZ" b="1"/>
              <a:t>Charita Beroun</a:t>
            </a:r>
          </a:p>
          <a:p>
            <a:r>
              <a:rPr lang="cs-CZ" b="1"/>
              <a:t>Charita Neratovice</a:t>
            </a:r>
          </a:p>
          <a:p>
            <a:r>
              <a:rPr lang="cs-CZ" b="1"/>
              <a:t>Charita Vlašim 		</a:t>
            </a:r>
          </a:p>
          <a:p>
            <a:r>
              <a:rPr lang="cs-CZ" b="1"/>
              <a:t>Charita Kralupy n. Vltavou</a:t>
            </a:r>
          </a:p>
          <a:p>
            <a:pPr lvl="1"/>
            <a:endParaRPr lang="cs-CZ"/>
          </a:p>
          <a:p>
            <a:pPr lvl="1"/>
            <a:r>
              <a:rPr lang="cs-CZ" sz="3200"/>
              <a:t>Projekty dokončené, nově podané nebo v realizaci: </a:t>
            </a:r>
            <a:br>
              <a:rPr lang="cs-CZ" sz="3200"/>
            </a:br>
            <a:r>
              <a:rPr lang="cs-CZ" sz="3200"/>
              <a:t>540 mil. Kč, dotace: 506 mil. Kč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40FD8E0-B176-4753-90F5-3D1E54A9DB93}"/>
              </a:ext>
            </a:extLst>
          </p:cNvPr>
          <p:cNvGraphicFramePr/>
          <p:nvPr/>
        </p:nvGraphicFramePr>
        <p:xfrm>
          <a:off x="1612900" y="1241426"/>
          <a:ext cx="8966200" cy="1958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Nadpis 1">
            <a:extLst>
              <a:ext uri="{FF2B5EF4-FFF2-40B4-BE49-F238E27FC236}">
                <a16:creationId xmlns:a16="http://schemas.microsoft.com/office/drawing/2014/main" id="{EB44FB50-3E23-43E0-9B7D-4AC00A8E7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60352"/>
            <a:ext cx="7886700" cy="1325563"/>
          </a:xfrm>
        </p:spPr>
        <p:txBody>
          <a:bodyPr>
            <a:normAutofit/>
          </a:bodyPr>
          <a:lstStyle/>
          <a:p>
            <a:r>
              <a:rPr lang="cs-CZ" sz="4000"/>
              <a:t>Arcibiskupství pražské</a:t>
            </a:r>
            <a:br>
              <a:rPr lang="cs-CZ" b="1"/>
            </a:br>
            <a:r>
              <a:rPr lang="cs-CZ" sz="3200" b="1"/>
              <a:t>Sekce speciálních projektů</a:t>
            </a:r>
            <a:endParaRPr lang="cs-CZ"/>
          </a:p>
        </p:txBody>
      </p:sp>
      <p:sp>
        <p:nvSpPr>
          <p:cNvPr id="22" name="AutoShape 2" descr="Jihovýchodní pohled">
            <a:extLst>
              <a:ext uri="{FF2B5EF4-FFF2-40B4-BE49-F238E27FC236}">
                <a16:creationId xmlns:a16="http://schemas.microsoft.com/office/drawing/2014/main" id="{DCFEB133-F32A-4F3D-B4A0-6227F94343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66864" y="-1835150"/>
            <a:ext cx="5934075" cy="3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sz="1800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0C99952C-3301-4073-AA23-7D9852138F98}"/>
              </a:ext>
            </a:extLst>
          </p:cNvPr>
          <p:cNvSpPr/>
          <p:nvPr/>
        </p:nvSpPr>
        <p:spPr>
          <a:xfrm>
            <a:off x="9155755" y="287932"/>
            <a:ext cx="88465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0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NPO</a:t>
            </a:r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D59085A1-D7CE-47E5-AFEF-72686AB58965}"/>
              </a:ext>
            </a:extLst>
          </p:cNvPr>
          <p:cNvSpPr/>
          <p:nvPr/>
        </p:nvSpPr>
        <p:spPr>
          <a:xfrm>
            <a:off x="7189711" y="276704"/>
            <a:ext cx="103106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0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IROP</a:t>
            </a: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F90E7239-5F4E-46F3-884D-D834BFD4EA51}"/>
              </a:ext>
            </a:extLst>
          </p:cNvPr>
          <p:cNvSpPr/>
          <p:nvPr/>
        </p:nvSpPr>
        <p:spPr>
          <a:xfrm>
            <a:off x="7423706" y="751806"/>
            <a:ext cx="183127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0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vlastní investice</a:t>
            </a:r>
            <a:endParaRPr lang="cs-CZ" sz="2000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A8797E6-DB67-448F-9B66-4DD923E3CC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0" y="2901156"/>
            <a:ext cx="1889199" cy="1259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DCC9B4C-BA43-451B-8790-880217B5634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6" r="-1" b="8599"/>
          <a:stretch/>
        </p:blipFill>
        <p:spPr>
          <a:xfrm>
            <a:off x="962660" y="4209072"/>
            <a:ext cx="1372816" cy="985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6E710B4-E5B9-44EB-9F9B-76B8EB59C7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02" y="6126162"/>
            <a:ext cx="1123950" cy="749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2C71794-36E4-4495-B396-35C5712F2A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805" y="6064251"/>
            <a:ext cx="1190623" cy="7937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D67F45E-0DD8-4092-B95D-668378F686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520" y="5833281"/>
            <a:ext cx="1451806" cy="965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B173A429-0BD0-4933-8FD9-C718B88F0B4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" t="13245" r="-1" b="14534"/>
          <a:stretch/>
        </p:blipFill>
        <p:spPr>
          <a:xfrm>
            <a:off x="1015999" y="4944216"/>
            <a:ext cx="446986" cy="20644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585174A4-15D0-4144-8728-EE0B493A906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423" y="5292088"/>
            <a:ext cx="486408" cy="231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BDE921B7-B9AE-433E-8261-BF4612AC75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64795" y="6571291"/>
            <a:ext cx="489423" cy="18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388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1B40C95-6BC2-430A-9BDC-48CAD3F5C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9549" y="2943226"/>
            <a:ext cx="6931939" cy="3233737"/>
          </a:xfrm>
        </p:spPr>
        <p:txBody>
          <a:bodyPr>
            <a:normAutofit fontScale="92500" lnSpcReduction="20000"/>
          </a:bodyPr>
          <a:lstStyle/>
          <a:p>
            <a:r>
              <a:rPr lang="cs-CZ" b="1"/>
              <a:t>Arcibiskupské gymnázium v Praze 2 </a:t>
            </a:r>
            <a:br>
              <a:rPr lang="cs-CZ" b="1"/>
            </a:br>
            <a:r>
              <a:rPr lang="cs-CZ" b="1"/>
              <a:t>(IROP, vlastní investice /NSL/)</a:t>
            </a:r>
          </a:p>
          <a:p>
            <a:r>
              <a:rPr lang="cs-CZ" b="1"/>
              <a:t>Veselá škola v Praze 1 </a:t>
            </a:r>
            <a:br>
              <a:rPr lang="cs-CZ" b="1"/>
            </a:br>
            <a:r>
              <a:rPr lang="cs-CZ" b="1"/>
              <a:t>(vlastní investice – příprava )</a:t>
            </a:r>
          </a:p>
          <a:p>
            <a:r>
              <a:rPr lang="cs-CZ" b="1"/>
              <a:t>Logopedická škola sv. Ludmily v Klecanech (vlastní investice /NSL/, sbírky, …)</a:t>
            </a:r>
          </a:p>
          <a:p>
            <a:pPr lvl="1"/>
            <a:endParaRPr lang="cs-CZ"/>
          </a:p>
          <a:p>
            <a:pPr lvl="1"/>
            <a:r>
              <a:rPr lang="cs-CZ"/>
              <a:t>Projekty připravované nebo v realizaci </a:t>
            </a:r>
            <a:br>
              <a:rPr lang="cs-CZ"/>
            </a:br>
            <a:r>
              <a:rPr lang="cs-CZ"/>
              <a:t>(Logopedická škola a AG): </a:t>
            </a:r>
            <a:br>
              <a:rPr lang="cs-CZ"/>
            </a:br>
            <a:r>
              <a:rPr lang="cs-CZ"/>
              <a:t>600 - 700 mil. Kč, dotace: 45 mil. Kč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40FD8E0-B176-4753-90F5-3D1E54A9DB93}"/>
              </a:ext>
            </a:extLst>
          </p:cNvPr>
          <p:cNvGraphicFramePr/>
          <p:nvPr/>
        </p:nvGraphicFramePr>
        <p:xfrm>
          <a:off x="1612900" y="1241426"/>
          <a:ext cx="8966200" cy="1958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Nadpis 1">
            <a:extLst>
              <a:ext uri="{FF2B5EF4-FFF2-40B4-BE49-F238E27FC236}">
                <a16:creationId xmlns:a16="http://schemas.microsoft.com/office/drawing/2014/main" id="{EB44FB50-3E23-43E0-9B7D-4AC00A8E7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60352"/>
            <a:ext cx="7886700" cy="1325563"/>
          </a:xfrm>
        </p:spPr>
        <p:txBody>
          <a:bodyPr>
            <a:normAutofit/>
          </a:bodyPr>
          <a:lstStyle/>
          <a:p>
            <a:r>
              <a:rPr lang="cs-CZ" sz="4000"/>
              <a:t>Arcibiskupství pražské</a:t>
            </a:r>
            <a:br>
              <a:rPr lang="cs-CZ" b="1"/>
            </a:br>
            <a:r>
              <a:rPr lang="cs-CZ" sz="3200" b="1"/>
              <a:t>Sekce speciálních projektů</a:t>
            </a:r>
            <a:endParaRPr lang="cs-CZ"/>
          </a:p>
        </p:txBody>
      </p:sp>
      <p:sp>
        <p:nvSpPr>
          <p:cNvPr id="22" name="AutoShape 2" descr="Jihovýchodní pohled">
            <a:extLst>
              <a:ext uri="{FF2B5EF4-FFF2-40B4-BE49-F238E27FC236}">
                <a16:creationId xmlns:a16="http://schemas.microsoft.com/office/drawing/2014/main" id="{DCFEB133-F32A-4F3D-B4A0-6227F94343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66864" y="-1835150"/>
            <a:ext cx="5934075" cy="3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sz="1800"/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D59085A1-D7CE-47E5-AFEF-72686AB58965}"/>
              </a:ext>
            </a:extLst>
          </p:cNvPr>
          <p:cNvSpPr/>
          <p:nvPr/>
        </p:nvSpPr>
        <p:spPr>
          <a:xfrm>
            <a:off x="7145538" y="331921"/>
            <a:ext cx="9648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0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IROP</a:t>
            </a: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F90E7239-5F4E-46F3-884D-D834BFD4EA51}"/>
              </a:ext>
            </a:extLst>
          </p:cNvPr>
          <p:cNvSpPr/>
          <p:nvPr/>
        </p:nvSpPr>
        <p:spPr>
          <a:xfrm>
            <a:off x="7478923" y="740763"/>
            <a:ext cx="231718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0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vlastní investice</a:t>
            </a:r>
            <a:endParaRPr lang="cs-CZ" sz="2000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26A5477-2B05-4CBF-AE91-905297F871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01" y="2843035"/>
            <a:ext cx="1117232" cy="1445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86AE7AB-9C7B-4CDE-ABEF-BBC0DEA01F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795" y="6072007"/>
            <a:ext cx="688172" cy="732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FAF8485-BFC1-49ED-8097-99746CAD3C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45" y="4457521"/>
            <a:ext cx="1137788" cy="1445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7AC4FE07-413D-427B-826C-D0155FCC8D00}"/>
              </a:ext>
            </a:extLst>
          </p:cNvPr>
          <p:cNvSpPr/>
          <p:nvPr/>
        </p:nvSpPr>
        <p:spPr>
          <a:xfrm>
            <a:off x="8639110" y="335431"/>
            <a:ext cx="15306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0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sbírky</a:t>
            </a:r>
          </a:p>
        </p:txBody>
      </p:sp>
    </p:spTree>
    <p:extLst>
      <p:ext uri="{BB962C8B-B14F-4D97-AF65-F5344CB8AC3E}">
        <p14:creationId xmlns:p14="http://schemas.microsoft.com/office/powerpoint/2010/main" val="37245612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326B2B-5DB8-6E51-BEF8-9A3E33297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155" y="2507559"/>
            <a:ext cx="8063949" cy="2209041"/>
          </a:xfrm>
        </p:spPr>
        <p:txBody>
          <a:bodyPr>
            <a:normAutofit/>
          </a:bodyPr>
          <a:lstStyle/>
          <a:p>
            <a:pPr algn="ctr"/>
            <a:r>
              <a:rPr lang="cs-CZ" sz="4000" b="1">
                <a:latin typeface="Aptos"/>
              </a:rPr>
              <a:t>Donátor</a:t>
            </a:r>
            <a:br>
              <a:rPr lang="cs-CZ" sz="4000" b="1">
                <a:latin typeface="Aptos"/>
              </a:rPr>
            </a:br>
            <a:r>
              <a:rPr lang="cs-CZ" sz="3200" b="1">
                <a:latin typeface="Aptos"/>
              </a:rPr>
              <a:t>Ing. Vojtěch Benda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DF05712-7FD6-5B6F-42B7-60414A00CB32}"/>
              </a:ext>
            </a:extLst>
          </p:cNvPr>
          <p:cNvSpPr txBox="1">
            <a:spLocks/>
          </p:cNvSpPr>
          <p:nvPr/>
        </p:nvSpPr>
        <p:spPr>
          <a:xfrm>
            <a:off x="6092685" y="4691961"/>
            <a:ext cx="5269952" cy="2164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000"/>
              </a:spcBef>
            </a:pPr>
            <a:r>
              <a:rPr lang="cs-CZ" sz="2400" i="1">
                <a:latin typeface="Aptos"/>
              </a:rPr>
              <a:t>praha@donator.cz</a:t>
            </a:r>
            <a:endParaRPr lang="cs-CZ" sz="2400" i="1"/>
          </a:p>
        </p:txBody>
      </p:sp>
    </p:spTree>
    <p:extLst>
      <p:ext uri="{BB962C8B-B14F-4D97-AF65-F5344CB8AC3E}">
        <p14:creationId xmlns:p14="http://schemas.microsoft.com/office/powerpoint/2010/main" val="42666451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D6135E-4511-2940-C60E-7ED496766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Současný stav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443329-2C84-8107-036D-E4AF7992A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535"/>
            <a:ext cx="6570306" cy="4581428"/>
          </a:xfrm>
        </p:spPr>
        <p:txBody>
          <a:bodyPr/>
          <a:lstStyle/>
          <a:p>
            <a:r>
              <a:rPr lang="cs-CZ"/>
              <a:t>V počátku roku pomalý rozjezd </a:t>
            </a:r>
          </a:p>
          <a:p>
            <a:r>
              <a:rPr lang="cs-CZ"/>
              <a:t>Výraznější nárůst darů po sbírce na mzdovou podporu kněží (14.4.)</a:t>
            </a:r>
          </a:p>
          <a:p>
            <a:r>
              <a:rPr lang="cs-CZ"/>
              <a:t>Ve 2. polovině roku pozvolna roste podíl registrovaných donátorů s trvalým příkazem k platbě</a:t>
            </a:r>
          </a:p>
          <a:p>
            <a:r>
              <a:rPr lang="cs-CZ"/>
              <a:t>Rozdíly mezi jednotlivými farnostmi ohledně počtu registrovaných donátorů a odeslaných příspěvků (nezávisí primárně na počtu farníků)</a:t>
            </a:r>
          </a:p>
          <a:p>
            <a:endParaRPr lang="cs-CZ"/>
          </a:p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6FA7FC5-E244-871F-0E29-DCFE69A93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666" y="108154"/>
            <a:ext cx="4536540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232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D6135E-4511-2940-C60E-7ED496766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Donátor – hlavní čísla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443329-2C84-8107-036D-E4AF7992A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16044"/>
            <a:ext cx="10843727" cy="467683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/>
              <a:t>Příspěvky od začátku roku celkem        	1 084 tis. Kč (z 5 mil.)</a:t>
            </a:r>
          </a:p>
          <a:p>
            <a:pPr lvl="1"/>
            <a:r>
              <a:rPr lang="cs-CZ"/>
              <a:t>Osobní příspěvky dárců přes Donátora           664  tis. Kč</a:t>
            </a:r>
          </a:p>
          <a:p>
            <a:pPr lvl="1"/>
            <a:r>
              <a:rPr lang="cs-CZ"/>
              <a:t>Výnos kostelní sbírky sv. Vojtěcha (14/4)	    420  tis. Kč</a:t>
            </a:r>
          </a:p>
          <a:p>
            <a:pPr marL="0" indent="0">
              <a:buNone/>
            </a:pPr>
            <a:endParaRPr lang="cs-CZ"/>
          </a:p>
          <a:p>
            <a:r>
              <a:rPr lang="cs-CZ"/>
              <a:t>Registrovaní donátoři 421 (z 27,5 tis. dospělých návštěvníků bohoslužeb)</a:t>
            </a:r>
          </a:p>
          <a:p>
            <a:endParaRPr lang="cs-CZ" sz="2400" kern="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 kern="100">
                <a:effectLst/>
                <a:ea typeface="Calibri"/>
                <a:cs typeface="Times New Roman"/>
              </a:rPr>
              <a:t>Průměrná výše daru 1 300 Kč (oproti  200/ročně)</a:t>
            </a:r>
          </a:p>
          <a:p>
            <a:pPr marL="0" indent="0">
              <a:buNone/>
            </a:pPr>
            <a:r>
              <a:rPr lang="cs-CZ" kern="100">
                <a:ea typeface="Calibri"/>
                <a:cs typeface="Times New Roman"/>
              </a:rPr>
              <a:t>   (dary jednotlivých donátorů se pohybují mezi 100Kč a 20 000Kč ročně)</a:t>
            </a:r>
            <a:endParaRPr lang="cs-CZ" kern="100">
              <a:effectLst/>
              <a:ea typeface="Calibri"/>
              <a:cs typeface="Times New Roman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>
                <a:effectLst/>
                <a:ea typeface="Calibri"/>
                <a:cs typeface="Times New Roman"/>
              </a:rPr>
              <a:t>Při plném počtu donátorů (27,5 tis.) by sbírka vynesla 36 mil. Kč</a:t>
            </a:r>
            <a:r>
              <a:rPr lang="cs-CZ"/>
              <a:t>                                 </a:t>
            </a:r>
          </a:p>
          <a:p>
            <a:pPr marL="0" indent="0">
              <a:buNone/>
            </a:pPr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557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screen with text&#10;&#10;Description automatically generated">
            <a:extLst>
              <a:ext uri="{FF2B5EF4-FFF2-40B4-BE49-F238E27FC236}">
                <a16:creationId xmlns:a16="http://schemas.microsoft.com/office/drawing/2014/main" id="{C33B491D-66C8-E68A-EFED-7F4298D06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07584" y="-161292"/>
            <a:ext cx="8376833" cy="8376833"/>
          </a:xfrm>
        </p:spPr>
      </p:pic>
    </p:spTree>
    <p:extLst>
      <p:ext uri="{BB962C8B-B14F-4D97-AF65-F5344CB8AC3E}">
        <p14:creationId xmlns:p14="http://schemas.microsoft.com/office/powerpoint/2010/main" val="27930539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D6135E-4511-2940-C60E-7ED496766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Vývoj příspěvků na mzdy kněží od počátku roku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443329-2C84-8107-036D-E4AF7992A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61" y="5327164"/>
            <a:ext cx="10877939" cy="13255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39 farností dosáhlo přebytku výběru či alespoň 50% části předepsaného odvodu (naopak příspěvky donátorů 24 farností na roční předpis jsou 0 Kč) . </a:t>
            </a:r>
          </a:p>
          <a:p>
            <a:pPr marL="0" indent="0">
              <a:buNone/>
            </a:pPr>
            <a:endParaRPr lang="cs-CZ"/>
          </a:p>
          <a:p>
            <a:endParaRPr lang="cs-CZ"/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3A5579BB-E33D-3E20-0930-C653623300C9}"/>
              </a:ext>
            </a:extLst>
          </p:cNvPr>
          <p:cNvGraphicFramePr>
            <a:graphicFrameLocks/>
          </p:cNvGraphicFramePr>
          <p:nvPr/>
        </p:nvGraphicFramePr>
        <p:xfrm>
          <a:off x="475861" y="1708370"/>
          <a:ext cx="10877939" cy="3441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356229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D6135E-4511-2940-C60E-7ED496766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0451"/>
          </a:xfrm>
        </p:spPr>
        <p:txBody>
          <a:bodyPr/>
          <a:lstStyle/>
          <a:p>
            <a:r>
              <a:rPr lang="cs-CZ" b="1"/>
              <a:t>Postřehy a podněty z terénu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443329-2C84-8107-036D-E4AF7992A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61" y="1455576"/>
            <a:ext cx="10877939" cy="5197151"/>
          </a:xfrm>
        </p:spPr>
        <p:txBody>
          <a:bodyPr>
            <a:normAutofit lnSpcReduction="10000"/>
          </a:bodyPr>
          <a:lstStyle/>
          <a:p>
            <a:r>
              <a:rPr lang="cs-CZ"/>
              <a:t>Jsme jsou ochotni přispět, ale pouze na „svého“ kněze; odmítají, aby jejich příspěvek byl solidárně rozdělen mezi všechny kněze arcidiecéze. </a:t>
            </a:r>
          </a:p>
          <a:p>
            <a:r>
              <a:rPr lang="cs-CZ"/>
              <a:t> Chceme poslat peníze na účel farnosti, ale pouze pro „náš“ kostel. </a:t>
            </a:r>
          </a:p>
          <a:p>
            <a:r>
              <a:rPr lang="cs-CZ"/>
              <a:t>Příspěvek do Fondu na mzdovou podporu kněží je pro přilepšení faráře…tedy 13. plat nebo odměna? </a:t>
            </a:r>
          </a:p>
          <a:p>
            <a:r>
              <a:rPr lang="cs-CZ"/>
              <a:t>Starší lidé nevládnou webovou aplikací, tedy chtějí přispívat poštovní složenkou (problém s vystavením daňového potvrzení, registrace, identifikace plátce – AML). </a:t>
            </a:r>
          </a:p>
          <a:p>
            <a:r>
              <a:rPr lang="cs-CZ"/>
              <a:t>Pan farář nám řekl, ať do Donátora nic neplatíme, protože...(pře/nedoplatek z darů donátora – 50/50). </a:t>
            </a:r>
          </a:p>
          <a:p>
            <a:r>
              <a:rPr lang="cs-CZ"/>
              <a:t>AP si odepisuje z daní přijaté dary do Donátora na úkor farností. </a:t>
            </a:r>
          </a:p>
          <a:p>
            <a:r>
              <a:rPr lang="cs-CZ"/>
              <a:t>Podléhá nakládání s dary do Donátora nezávislému auditu? </a:t>
            </a:r>
          </a:p>
          <a:p>
            <a:pPr marL="0" indent="0">
              <a:buNone/>
            </a:pPr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28356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D6135E-4511-2940-C60E-7ED496766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0451"/>
          </a:xfrm>
        </p:spPr>
        <p:txBody>
          <a:bodyPr/>
          <a:lstStyle/>
          <a:p>
            <a:r>
              <a:rPr lang="cs-CZ" b="1"/>
              <a:t>Jak bude řešeno zpracování (ne)doplatku?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443329-2C84-8107-036D-E4AF7992A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61" y="1455576"/>
            <a:ext cx="10877939" cy="519715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2600"/>
              <a:t> </a:t>
            </a:r>
          </a:p>
          <a:p>
            <a:r>
              <a:rPr lang="cs-CZ"/>
              <a:t> </a:t>
            </a:r>
            <a:r>
              <a:rPr lang="cs-CZ" sz="2800">
                <a:effectLst/>
                <a:ea typeface="Calibri" panose="020F0502020204030204" pitchFamily="34" charset="0"/>
              </a:rPr>
              <a:t>Výši pře/doplatku bude zjištěna po Novém roce, až budou dořešeny všechny platby donátorů za uplynulý rok. </a:t>
            </a:r>
          </a:p>
          <a:p>
            <a:r>
              <a:rPr lang="cs-CZ" sz="2800">
                <a:effectLst/>
                <a:ea typeface="Calibri" panose="020F0502020204030204" pitchFamily="34" charset="0"/>
              </a:rPr>
              <a:t>Všem farnostem posíláme automatem e-mail s vygenerovaným vyúčtováním příspěvku. Je to PDF soubor, který bude poslán v příloze mailu. V případě nedoplatku jsou v PDF pokyny úhradě (č. účtu, variabilní a specifický symbol) a platební QR kód a termín splatnosti.</a:t>
            </a:r>
          </a:p>
          <a:p>
            <a:r>
              <a:rPr lang="cs-CZ" sz="2800">
                <a:effectLst/>
                <a:ea typeface="Calibri" panose="020F0502020204030204" pitchFamily="34" charset="0"/>
              </a:rPr>
              <a:t>Tyto platby se v systému Donátor automaticky párují v rámci pravidelného zpracování plateb a načítají se do databáze aplikace a jsou propisovány také na web Donátora do stránky s informacemi o jednotlivých farnostech.</a:t>
            </a:r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16522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D6135E-4511-2940-C60E-7ED496766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Zdroje platů kněží od roku 2024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443329-2C84-8107-036D-E4AF7992A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535"/>
            <a:ext cx="5257799" cy="45814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Příspěvky z hospodářské činnosti (APHA a farnosti)</a:t>
            </a:r>
          </a:p>
          <a:p>
            <a:r>
              <a:rPr lang="cs-CZ"/>
              <a:t>Do roku 2029 příspěvky státu na činnost </a:t>
            </a:r>
          </a:p>
          <a:p>
            <a:pPr marL="0" indent="0">
              <a:buNone/>
            </a:pPr>
            <a:r>
              <a:rPr lang="cs-CZ"/>
              <a:t>(2024: 66 mil. Kč, 2029: 36 mil.)</a:t>
            </a:r>
          </a:p>
          <a:p>
            <a:r>
              <a:rPr lang="cs-CZ"/>
              <a:t>Dary farníků prostřednictvím Donátora</a:t>
            </a:r>
          </a:p>
          <a:p>
            <a:pPr marL="0" indent="0">
              <a:buNone/>
            </a:pPr>
            <a:endParaRPr lang="cs-CZ"/>
          </a:p>
          <a:p>
            <a:pPr marL="0" indent="0">
              <a:buNone/>
            </a:pPr>
            <a:endParaRPr lang="cs-CZ"/>
          </a:p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F525-E0F1-5842-A0FB-4FC3AC935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111" y="1690688"/>
            <a:ext cx="5569379" cy="291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393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2977BC-6455-3B8E-EC2C-B5BAB1201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Donátor – co je hlavně potřeba?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6E27EE-8758-D2F8-0F89-6B57CD36A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Úspěšný rozvoj Donátora se neobejde bez setrvalé podpory jak APHA tak duchovních správců farností.</a:t>
            </a:r>
          </a:p>
          <a:p>
            <a:endParaRPr lang="cs-CZ"/>
          </a:p>
          <a:p>
            <a:r>
              <a:rPr lang="cs-CZ"/>
              <a:t> Pro úspěch projektu Donátor bude klíčová komunikace APHA i duchovních správců vůči farním radám a farním společenstvím. </a:t>
            </a:r>
          </a:p>
        </p:txBody>
      </p:sp>
    </p:spTree>
    <p:extLst>
      <p:ext uri="{BB962C8B-B14F-4D97-AF65-F5344CB8AC3E}">
        <p14:creationId xmlns:p14="http://schemas.microsoft.com/office/powerpoint/2010/main" val="40644389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CEFBE2-6939-16D5-989A-506D74F23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AD505D-8600-B29A-FAD8-9BEB22DF1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9551"/>
            <a:ext cx="10515600" cy="46374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/>
              <a:t>Jaké se chytají změny? </a:t>
            </a:r>
          </a:p>
          <a:p>
            <a:r>
              <a:rPr lang="cs-CZ"/>
              <a:t>Zadání automatického jednorázového/trvalého příkazu z běžného účtu pomocí platebních tlačítek. </a:t>
            </a:r>
          </a:p>
          <a:p>
            <a:r>
              <a:rPr lang="cs-CZ"/>
              <a:t>Automatizace převodů darů farnostem (zkrácení periody).</a:t>
            </a:r>
          </a:p>
          <a:p>
            <a:pPr marL="0" indent="0">
              <a:buNone/>
            </a:pPr>
            <a:r>
              <a:rPr lang="cs-CZ" b="1"/>
              <a:t>Co je třeba udělat? </a:t>
            </a:r>
          </a:p>
          <a:p>
            <a:r>
              <a:rPr lang="cs-CZ"/>
              <a:t>Využít všechny možné způsoby komunikace k seznámení farníků (potenciálních donátorů) s Donátorem (faráři, FER, AP). </a:t>
            </a:r>
          </a:p>
        </p:txBody>
      </p:sp>
    </p:spTree>
    <p:extLst>
      <p:ext uri="{BB962C8B-B14F-4D97-AF65-F5344CB8AC3E}">
        <p14:creationId xmlns:p14="http://schemas.microsoft.com/office/powerpoint/2010/main" val="35685331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326B2B-5DB8-6E51-BEF8-9A3E33297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155" y="2507559"/>
            <a:ext cx="8063949" cy="2209041"/>
          </a:xfrm>
        </p:spPr>
        <p:txBody>
          <a:bodyPr>
            <a:normAutofit/>
          </a:bodyPr>
          <a:lstStyle/>
          <a:p>
            <a:pPr algn="ctr"/>
            <a:r>
              <a:rPr lang="cs-CZ" sz="4000" b="1">
                <a:latin typeface="Aptos"/>
              </a:rPr>
              <a:t>Komunikace a práce s médii </a:t>
            </a:r>
            <a:endParaRPr lang="cs-CZ" sz="4000" b="1"/>
          </a:p>
        </p:txBody>
      </p:sp>
    </p:spTree>
    <p:extLst>
      <p:ext uri="{BB962C8B-B14F-4D97-AF65-F5344CB8AC3E}">
        <p14:creationId xmlns:p14="http://schemas.microsoft.com/office/powerpoint/2010/main" val="12377029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A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25903" y="24576"/>
            <a:ext cx="10802068" cy="3875027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cs-CZ" sz="3600" b="1" dirty="0">
                <a:latin typeface="Montserrat"/>
              </a:rPr>
            </a:br>
            <a:r>
              <a:rPr lang="cs-CZ" sz="4000" b="1" dirty="0">
                <a:latin typeface="Montserrat"/>
                <a:ea typeface="Calibri"/>
                <a:cs typeface="Calibri"/>
              </a:rPr>
              <a:t>Není lepší mít informace od zdroje než věřit pomluvám? Ostatně pomlouvání je těžký hřích…</a:t>
            </a:r>
            <a:br>
              <a:rPr lang="cs-CZ" sz="4000" b="1" dirty="0">
                <a:latin typeface="Montserrat"/>
                <a:ea typeface="Calibri"/>
                <a:cs typeface="Calibri"/>
              </a:rPr>
            </a:br>
            <a:br>
              <a:rPr lang="cs-CZ" sz="3600" b="1" dirty="0">
                <a:latin typeface="Montserrat"/>
              </a:rPr>
            </a:br>
            <a:r>
              <a:rPr lang="cs-CZ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SLEDUJTE NÁS NORMÁLNĚ!</a:t>
            </a:r>
            <a:r>
              <a:rPr lang="cs-CZ" sz="4000" b="1" dirty="0">
                <a:solidFill>
                  <a:srgbClr val="262626"/>
                </a:solidFill>
                <a:latin typeface="Montserrat"/>
              </a:rPr>
              <a:t> </a:t>
            </a:r>
            <a:br>
              <a:rPr lang="cs-CZ" sz="4000" b="1" dirty="0">
                <a:latin typeface="Montserrat"/>
              </a:rPr>
            </a:br>
            <a:endParaRPr lang="cs-CZ" sz="2800" b="1">
              <a:solidFill>
                <a:srgbClr val="262626"/>
              </a:solidFill>
              <a:latin typeface="Montserrat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93609" y="3901952"/>
            <a:ext cx="10063230" cy="38626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800" b="1"/>
              <a:t>Instagram</a:t>
            </a:r>
            <a:endParaRPr lang="cs-CZ"/>
          </a:p>
          <a:p>
            <a:r>
              <a:rPr lang="cs-CZ" sz="2800">
                <a:hlinkClick r:id="rId2"/>
              </a:rPr>
              <a:t>www.apha.cz</a:t>
            </a:r>
            <a:r>
              <a:rPr lang="cs-CZ" sz="2800"/>
              <a:t>; </a:t>
            </a:r>
            <a:r>
              <a:rPr lang="cs-CZ" sz="2800">
                <a:hlinkClick r:id="rId3"/>
              </a:rPr>
              <a:t>www.xplace.cz</a:t>
            </a:r>
            <a:r>
              <a:rPr lang="cs-CZ" sz="2800"/>
              <a:t>; </a:t>
            </a:r>
            <a:r>
              <a:rPr lang="cs-CZ" sz="2800">
                <a:hlinkClick r:id="rId4"/>
              </a:rPr>
              <a:t>www.aplesnicka.cz</a:t>
            </a:r>
            <a:endParaRPr lang="cs-CZ" sz="2800"/>
          </a:p>
          <a:p>
            <a:r>
              <a:rPr lang="cs-CZ" sz="2800"/>
              <a:t>Zpravodaj pražské arcidiecéze</a:t>
            </a:r>
          </a:p>
          <a:p>
            <a:r>
              <a:rPr lang="cs-CZ" sz="2800"/>
              <a:t>Facebook</a:t>
            </a:r>
          </a:p>
          <a:p>
            <a:r>
              <a:rPr lang="cs-CZ" sz="2800" b="1"/>
              <a:t>Newsletter </a:t>
            </a:r>
            <a:r>
              <a:rPr lang="cs-CZ" sz="2800"/>
              <a:t>- přihlaste se k odběru na </a:t>
            </a:r>
            <a:r>
              <a:rPr lang="cs-CZ" sz="2800">
                <a:hlinkClick r:id="rId2"/>
              </a:rPr>
              <a:t>www.apha.cz</a:t>
            </a:r>
            <a:endParaRPr lang="cs-CZ" sz="2800"/>
          </a:p>
          <a:p>
            <a:endParaRPr lang="cs-CZ" sz="2800"/>
          </a:p>
          <a:p>
            <a:endParaRPr lang="cs-CZ" sz="2800"/>
          </a:p>
        </p:txBody>
      </p:sp>
      <p:pic>
        <p:nvPicPr>
          <p:cNvPr id="4" name="Grafický objekt 3" descr="Oko se souvislou výplní">
            <a:extLst>
              <a:ext uri="{FF2B5EF4-FFF2-40B4-BE49-F238E27FC236}">
                <a16:creationId xmlns:a16="http://schemas.microsoft.com/office/drawing/2014/main" id="{1BE8C727-5B67-CF99-9738-9C65FC792C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50021" y="1765567"/>
            <a:ext cx="914400" cy="914400"/>
          </a:xfrm>
          <a:prstGeom prst="rect">
            <a:avLst/>
          </a:prstGeom>
        </p:spPr>
      </p:pic>
      <p:pic>
        <p:nvPicPr>
          <p:cNvPr id="5" name="Grafický objekt 4" descr="Oko se souvislou výplní">
            <a:extLst>
              <a:ext uri="{FF2B5EF4-FFF2-40B4-BE49-F238E27FC236}">
                <a16:creationId xmlns:a16="http://schemas.microsoft.com/office/drawing/2014/main" id="{9ABA55D3-D45B-05CC-5300-A59EFFD469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8577" y="266987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195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326B2B-5DB8-6E51-BEF8-9A3E33297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155" y="2507559"/>
            <a:ext cx="8063949" cy="2209041"/>
          </a:xfrm>
        </p:spPr>
        <p:txBody>
          <a:bodyPr>
            <a:normAutofit/>
          </a:bodyPr>
          <a:lstStyle/>
          <a:p>
            <a:pPr algn="ctr"/>
            <a:r>
              <a:rPr lang="cs-CZ" sz="4000" b="1">
                <a:latin typeface="Aptos"/>
              </a:rPr>
              <a:t>Otázky a diskuse </a:t>
            </a:r>
            <a:endParaRPr lang="cs-CZ" sz="4000" b="1"/>
          </a:p>
        </p:txBody>
      </p:sp>
    </p:spTree>
    <p:extLst>
      <p:ext uri="{BB962C8B-B14F-4D97-AF65-F5344CB8AC3E}">
        <p14:creationId xmlns:p14="http://schemas.microsoft.com/office/powerpoint/2010/main" val="9493290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C5703F-C3AA-CEC7-296D-B8129CA83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354" y="1820181"/>
            <a:ext cx="7261498" cy="70217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6000" b="1" err="1">
                <a:latin typeface="Montserrat"/>
              </a:rPr>
              <a:t>Děkujeme</a:t>
            </a:r>
            <a:r>
              <a:rPr lang="en-US" sz="6000" b="1">
                <a:latin typeface="Montserrat"/>
              </a:rPr>
              <a:t> </a:t>
            </a:r>
            <a:br>
              <a:rPr lang="en-US" sz="6000" b="1">
                <a:latin typeface="Montserrat"/>
              </a:rPr>
            </a:br>
            <a:r>
              <a:rPr lang="en-US" sz="6000" b="1">
                <a:latin typeface="Montserrat"/>
              </a:rPr>
              <a:t>za </a:t>
            </a:r>
            <a:r>
              <a:rPr lang="en-US" sz="6000" b="1" err="1">
                <a:latin typeface="Montserrat"/>
              </a:rPr>
              <a:t>pozornost</a:t>
            </a:r>
            <a:endParaRPr lang="cs-CZ" err="1"/>
          </a:p>
        </p:txBody>
      </p:sp>
      <p:pic>
        <p:nvPicPr>
          <p:cNvPr id="5" name="Obrázek 4" descr="Obsah obrázku text, snímek obrazovky, logo, Grafika&#10;&#10;Popis se vygeneroval automaticky.">
            <a:extLst>
              <a:ext uri="{FF2B5EF4-FFF2-40B4-BE49-F238E27FC236}">
                <a16:creationId xmlns:a16="http://schemas.microsoft.com/office/drawing/2014/main" id="{4142C4C2-A235-45D6-C987-93C2D56AB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3218" y="5080683"/>
            <a:ext cx="2620819" cy="156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01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Písmo, Obdélník&#10;&#10;Popis se vygeneroval automaticky.">
            <a:extLst>
              <a:ext uri="{FF2B5EF4-FFF2-40B4-BE49-F238E27FC236}">
                <a16:creationId xmlns:a16="http://schemas.microsoft.com/office/drawing/2014/main" id="{5EBA9BDA-6B04-F089-6947-093BED3D8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743" y="-261257"/>
            <a:ext cx="7380514" cy="738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0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black background with icons and symbols&#10;&#10;Description automatically generated">
            <a:extLst>
              <a:ext uri="{FF2B5EF4-FFF2-40B4-BE49-F238E27FC236}">
                <a16:creationId xmlns:a16="http://schemas.microsoft.com/office/drawing/2014/main" id="{91F10953-A200-09FC-8E5E-6DB89081E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138" b="78039"/>
          <a:stretch/>
        </p:blipFill>
        <p:spPr>
          <a:xfrm>
            <a:off x="2417618" y="-260365"/>
            <a:ext cx="7359545" cy="1618489"/>
          </a:xfrm>
        </p:spPr>
      </p:pic>
      <p:pic>
        <p:nvPicPr>
          <p:cNvPr id="2" name="Obrázek 1" descr="Obsah obrázku snímek obrazovky, kruh, Grafika, text&#10;&#10;Popis se vygeneroval automaticky.">
            <a:extLst>
              <a:ext uri="{FF2B5EF4-FFF2-40B4-BE49-F238E27FC236}">
                <a16:creationId xmlns:a16="http://schemas.microsoft.com/office/drawing/2014/main" id="{41AC6955-E654-0519-1D30-BC91C3011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77000"/>
                    </a14:imgEffect>
                    <a14:imgEffect>
                      <a14:brightnessContrast bright="-33000"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1640" y="1463040"/>
            <a:ext cx="5886399" cy="517144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1752A9E-6C31-493A-D130-442FF740050B}"/>
              </a:ext>
            </a:extLst>
          </p:cNvPr>
          <p:cNvSpPr txBox="1"/>
          <p:nvPr/>
        </p:nvSpPr>
        <p:spPr>
          <a:xfrm>
            <a:off x="8854440" y="1701800"/>
            <a:ext cx="2858770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ea typeface="+mn-lt"/>
                <a:cs typeface="+mn-lt"/>
              </a:rPr>
              <a:t>Každý rok stojí hlavní činnost arcidiecéze resp. farností cca. 300 mil. Kč. Tyto prostředky musí Arcibiskupství získat od roku 2030 vlastním podnikáním a z darů věřících a mecenášů. Dalších cca 200 mil. Kč ročně je třeba zajistit přímo ve farnostech na chod kostelů a sídelních far z drobné hospodářské činnosti, z darů věřících a mecenášů a státních grantů na opravu památek.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6125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6CA9B658-079B-1684-42C3-1193A263A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702" y="-333213"/>
            <a:ext cx="7498596" cy="752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6323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celář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38ED25B4269634993DD907C2F2708A1" ma:contentTypeVersion="18" ma:contentTypeDescription="Vytvoří nový dokument" ma:contentTypeScope="" ma:versionID="c888005b11d625f546ba3c6ba35787ef">
  <xsd:schema xmlns:xsd="http://www.w3.org/2001/XMLSchema" xmlns:xs="http://www.w3.org/2001/XMLSchema" xmlns:p="http://schemas.microsoft.com/office/2006/metadata/properties" xmlns:ns2="73229d8a-dcc8-4cfe-9168-ba9c0ed90e09" xmlns:ns3="a9c9a4a8-051a-4edb-9164-6562d673117e" targetNamespace="http://schemas.microsoft.com/office/2006/metadata/properties" ma:root="true" ma:fieldsID="d2d5a205212defab46434ccdf6c84f28" ns2:_="" ns3:_="">
    <xsd:import namespace="73229d8a-dcc8-4cfe-9168-ba9c0ed90e09"/>
    <xsd:import namespace="a9c9a4a8-051a-4edb-9164-6562d67311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229d8a-dcc8-4cfe-9168-ba9c0ed90e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daba697c-01bd-46bf-8b30-ab445f8fb8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c9a4a8-051a-4edb-9164-6562d673117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bfb61da-6c76-4058-aeca-b2c85bababd4}" ma:internalName="TaxCatchAll" ma:showField="CatchAllData" ma:web="a9c9a4a8-051a-4edb-9164-6562d67311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9A83D46-0B4A-4115-A899-A2F59D576FE0}">
  <ds:schemaRefs>
    <ds:schemaRef ds:uri="73229d8a-dcc8-4cfe-9168-ba9c0ed90e09"/>
    <ds:schemaRef ds:uri="a9c9a4a8-051a-4edb-9164-6562d673117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6FEF40A-C546-4A38-874F-DB7D920ED7D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Širokoúhlá obrazovka</PresentationFormat>
  <Slides>69</Slides>
  <Notes>8</Notes>
  <HiddenSlides>0</HiddenSlide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69</vt:i4>
      </vt:variant>
    </vt:vector>
  </HeadingPairs>
  <TitlesOfParts>
    <vt:vector size="70" baseType="lpstr">
      <vt:lpstr>Motiv systému Office</vt:lpstr>
      <vt:lpstr>Večery  o ekonomice 30. září a 14. října 2024 </vt:lpstr>
      <vt:lpstr> Program Arcibiskupský palác, sál kardinála Berana 18:00 – 19:30</vt:lpstr>
      <vt:lpstr>Hospodaření v roce 2023  a stav restrukturalizace  a transformace správy majetku </vt:lpstr>
      <vt:lpstr>Hospodaření v roce 2023 a stav restrukturalizace a transformace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Spolupráce Finanční účtárny  s farnostmi</vt:lpstr>
      <vt:lpstr>Nájemní bydlení pro celý život</vt:lpstr>
      <vt:lpstr>Statistika XPlace</vt:lpstr>
      <vt:lpstr>Prezentace aplikace PowerPoint</vt:lpstr>
      <vt:lpstr>Projekty XPlace v obrázcích</vt:lpstr>
      <vt:lpstr>Další projetky v blízké budoucnosti I.</vt:lpstr>
      <vt:lpstr>Další projekty v blízké budoucnosti II.</vt:lpstr>
      <vt:lpstr>Zaměstnanci XPlace</vt:lpstr>
      <vt:lpstr>Společnost AP lesnická s. r. o.</vt:lpstr>
      <vt:lpstr>Prezentace aplikace PowerPoint</vt:lpstr>
      <vt:lpstr>nízké ceny produktů ze dřeva   ohrožena řada  zpracovatelů  dřeva  ceny služeb a prací v lese + 65% </vt:lpstr>
      <vt:lpstr>Prezentace aplikace PowerPoint</vt:lpstr>
      <vt:lpstr> </vt:lpstr>
      <vt:lpstr> </vt:lpstr>
      <vt:lpstr>  </vt:lpstr>
      <vt:lpstr>    Ekonomická prosperita  leží  v našich lesích         S citem k přírodě a pokorou         Děkuji za pozornost      </vt:lpstr>
      <vt:lpstr>     Už rostou!      </vt:lpstr>
      <vt:lpstr>Obnovitelné zdroje energie  Ing. Jiří Kývala</vt:lpstr>
      <vt:lpstr>Prezentace aplikace PowerPoint</vt:lpstr>
      <vt:lpstr>APIF - malý investiční fond Ing. Petr Beneš</vt:lpstr>
      <vt:lpstr>APIF - reportování</vt:lpstr>
      <vt:lpstr>Sakrální objekty  v pražské arcidiecézi Ing. Tomáš Polák</vt:lpstr>
      <vt:lpstr>Prezentace aplikace PowerPoint</vt:lpstr>
      <vt:lpstr>Současný přístup</vt:lpstr>
      <vt:lpstr>Prezentace aplikace PowerPoint</vt:lpstr>
      <vt:lpstr>Prezentace aplikace PowerPoint</vt:lpstr>
      <vt:lpstr>Výhody - rekapitulace</vt:lpstr>
      <vt:lpstr>Dotace a dotační programy  v arcidiecézi Ing. Jan Poláček</vt:lpstr>
      <vt:lpstr>Arcibiskupství pražské Sekce speciálních projektů</vt:lpstr>
      <vt:lpstr>Arcibiskupství pražské Sekce speciálních projektů</vt:lpstr>
      <vt:lpstr>Arcibiskupství pražské Sekce speciálních projektů</vt:lpstr>
      <vt:lpstr>Arcibiskupství pražské Sekce speciálních projektů</vt:lpstr>
      <vt:lpstr>Arcibiskupství pražské Sekce speciálních projektů</vt:lpstr>
      <vt:lpstr>Donátor Ing. Vojtěch Benda</vt:lpstr>
      <vt:lpstr>Současný stav</vt:lpstr>
      <vt:lpstr>Donátor – hlavní čísla</vt:lpstr>
      <vt:lpstr>Vývoj příspěvků na mzdy kněží od počátku roku</vt:lpstr>
      <vt:lpstr>Postřehy a podněty z terénu</vt:lpstr>
      <vt:lpstr>Jak bude řešeno zpracování (ne)doplatku? </vt:lpstr>
      <vt:lpstr>Zdroje platů kněží od roku 2024</vt:lpstr>
      <vt:lpstr>Donátor – co je hlavně potřeba? </vt:lpstr>
      <vt:lpstr>Závěr</vt:lpstr>
      <vt:lpstr>Komunikace a práce s médii </vt:lpstr>
      <vt:lpstr> Není lepší mít informace od zdroje než věřit pomluvám? Ostatně pomlouvání je těžký hřích…  SLEDUJTE NÁS NORMÁLNĚ!  </vt:lpstr>
      <vt:lpstr>Otázky a diskuse </vt:lpstr>
      <vt:lpstr>Děkujeme 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77</cp:revision>
  <dcterms:created xsi:type="dcterms:W3CDTF">2012-08-16T00:56:33Z</dcterms:created>
  <dcterms:modified xsi:type="dcterms:W3CDTF">2024-10-14T14:27:06Z</dcterms:modified>
</cp:coreProperties>
</file>